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Mervale Script" panose="03060506000000020000" pitchFamily="66"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2381" autoAdjust="0"/>
  </p:normalViewPr>
  <p:slideViewPr>
    <p:cSldViewPr snapToGrid="0">
      <p:cViewPr varScale="1">
        <p:scale>
          <a:sx n="41" d="100"/>
          <a:sy n="41" d="100"/>
        </p:scale>
        <p:origin x="1162" y="43"/>
      </p:cViewPr>
      <p:guideLst/>
    </p:cSldViewPr>
  </p:slideViewPr>
  <p:notesTextViewPr>
    <p:cViewPr>
      <p:scale>
        <a:sx n="1" d="1"/>
        <a:sy n="1" d="1"/>
      </p:scale>
      <p:origin x="0" y="0"/>
    </p:cViewPr>
  </p:notesTextViewPr>
  <p:notesViewPr>
    <p:cSldViewPr snapToGrid="0">
      <p:cViewPr varScale="1">
        <p:scale>
          <a:sx n="62" d="100"/>
          <a:sy n="62" d="100"/>
        </p:scale>
        <p:origin x="1915"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841723-5532-4066-981B-7DE45A68C1F4}"/>
              </a:ext>
            </a:extLst>
          </p:cNvPr>
          <p:cNvSpPr>
            <a:spLocks noGrp="1"/>
          </p:cNvSpPr>
          <p:nvPr>
            <p:ph type="hdr" sz="quarter"/>
          </p:nvPr>
        </p:nvSpPr>
        <p:spPr>
          <a:xfrm>
            <a:off x="0" y="0"/>
            <a:ext cx="3756454" cy="654908"/>
          </a:xfrm>
          <a:prstGeom prst="rect">
            <a:avLst/>
          </a:prstGeom>
        </p:spPr>
        <p:txBody>
          <a:bodyPr vert="horz" lIns="91440" tIns="45720" rIns="91440" bIns="45720" rtlCol="0"/>
          <a:lstStyle>
            <a:lvl1pPr algn="l">
              <a:defRPr sz="1200"/>
            </a:lvl1pPr>
          </a:lstStyle>
          <a:p>
            <a:r>
              <a:rPr lang="en-US" sz="2400" dirty="0">
                <a:latin typeface="Mervale Script" panose="03060506000000020000" pitchFamily="66" charset="0"/>
              </a:rPr>
              <a:t>A Christian’s View of the Unborn</a:t>
            </a:r>
          </a:p>
        </p:txBody>
      </p:sp>
      <p:sp>
        <p:nvSpPr>
          <p:cNvPr id="3" name="Date Placeholder 2">
            <a:extLst>
              <a:ext uri="{FF2B5EF4-FFF2-40B4-BE49-F238E27FC236}">
                <a16:creationId xmlns:a16="http://schemas.microsoft.com/office/drawing/2014/main" id="{F1C107E5-906E-44DA-954B-14B0F29AEF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October 21, 2018 am</a:t>
            </a:r>
          </a:p>
        </p:txBody>
      </p:sp>
      <p:sp>
        <p:nvSpPr>
          <p:cNvPr id="4" name="Footer Placeholder 3">
            <a:extLst>
              <a:ext uri="{FF2B5EF4-FFF2-40B4-BE49-F238E27FC236}">
                <a16:creationId xmlns:a16="http://schemas.microsoft.com/office/drawing/2014/main" id="{794278FA-1109-4827-93A3-4CA61B17C3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a:t>
            </a:r>
          </a:p>
        </p:txBody>
      </p:sp>
      <p:sp>
        <p:nvSpPr>
          <p:cNvPr id="5" name="Slide Number Placeholder 4">
            <a:extLst>
              <a:ext uri="{FF2B5EF4-FFF2-40B4-BE49-F238E27FC236}">
                <a16:creationId xmlns:a16="http://schemas.microsoft.com/office/drawing/2014/main" id="{D7FBEE23-7092-48FA-B173-EE560B6E0F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53E636FB-CC63-4331-98E3-C173BE36ABF6}" type="slidenum">
              <a:rPr lang="en-US" smtClean="0"/>
              <a:t>‹#›</a:t>
            </a:fld>
            <a:endParaRPr lang="en-US" dirty="0"/>
          </a:p>
        </p:txBody>
      </p:sp>
    </p:spTree>
    <p:extLst>
      <p:ext uri="{BB962C8B-B14F-4D97-AF65-F5344CB8AC3E}">
        <p14:creationId xmlns:p14="http://schemas.microsoft.com/office/powerpoint/2010/main" val="2133758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5BE620-4E19-4C0F-A2CA-ED66B497E7F4}"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FAAC30-7C92-48C7-B83B-4A433384B86E}" type="slidenum">
              <a:rPr lang="en-US" smtClean="0"/>
              <a:t>‹#›</a:t>
            </a:fld>
            <a:endParaRPr lang="en-US"/>
          </a:p>
        </p:txBody>
      </p:sp>
    </p:spTree>
    <p:extLst>
      <p:ext uri="{BB962C8B-B14F-4D97-AF65-F5344CB8AC3E}">
        <p14:creationId xmlns:p14="http://schemas.microsoft.com/office/powerpoint/2010/main" val="293133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 139:1-16) [The Psalmists view of God’s personal involvement in his own existence] READ</a:t>
            </a:r>
          </a:p>
          <a:p>
            <a:endParaRPr lang="en-US" b="1" dirty="0"/>
          </a:p>
          <a:p>
            <a:r>
              <a:rPr lang="en-US" b="1" dirty="0"/>
              <a:t>Note especially verses (13-16), </a:t>
            </a:r>
            <a:r>
              <a:rPr lang="en-US" b="0" i="1" dirty="0"/>
              <a:t>“For You formed my inward parts; You covered me in my mother's womb. </a:t>
            </a:r>
            <a:r>
              <a:rPr lang="en-US" b="0" i="1" baseline="30000" dirty="0"/>
              <a:t>14</a:t>
            </a:r>
            <a:r>
              <a:rPr lang="en-US" b="0" i="1" dirty="0"/>
              <a:t> I will praise You, for I am fearfully and wonderfully made; marvelous are Your works, and that my soul knows very well. </a:t>
            </a:r>
            <a:r>
              <a:rPr lang="en-US" b="0" i="1" baseline="30000" dirty="0"/>
              <a:t>15</a:t>
            </a:r>
            <a:r>
              <a:rPr lang="en-US" b="0" i="1" dirty="0"/>
              <a:t> My frame was not hidden from You, when I was made in secret, and skillfully wrought in the lowest parts of the earth. </a:t>
            </a:r>
            <a:r>
              <a:rPr lang="en-US" b="0" i="1" baseline="30000" dirty="0"/>
              <a:t>16</a:t>
            </a:r>
            <a:r>
              <a:rPr lang="en-US" b="0" i="1" dirty="0"/>
              <a:t> Your eyes saw my substance, being yet unformed. And in Your book they all were written, the days fashioned for me, when as yet there were none of them.”</a:t>
            </a:r>
          </a:p>
          <a:p>
            <a:endParaRPr lang="en-US" b="0" i="1" dirty="0"/>
          </a:p>
          <a:p>
            <a:pPr marL="171450" indent="-171450">
              <a:buFont typeface="Arial" panose="020B0604020202020204" pitchFamily="34" charset="0"/>
              <a:buChar char="•"/>
            </a:pPr>
            <a:r>
              <a:rPr lang="en-US" b="0" i="0" dirty="0"/>
              <a:t>I have a very strong conviction that I want to share with you this morning</a:t>
            </a:r>
          </a:p>
          <a:p>
            <a:pPr marL="171450" indent="-171450">
              <a:buFont typeface="Arial" panose="020B0604020202020204" pitchFamily="34" charset="0"/>
              <a:buChar char="•"/>
            </a:pPr>
            <a:r>
              <a:rPr lang="en-US" b="0" i="0" dirty="0"/>
              <a:t>It is my belief that human life begins at conception.  It is a belief that I consider to be founded in logic, science, and most importantly in the scriptures.</a:t>
            </a:r>
          </a:p>
          <a:p>
            <a:pPr marL="171450" indent="-171450">
              <a:buFont typeface="Arial" panose="020B0604020202020204" pitchFamily="34" charset="0"/>
              <a:buChar char="•"/>
            </a:pPr>
            <a:r>
              <a:rPr lang="en-US" b="1" i="0" dirty="0"/>
              <a:t>There have been approximately 61 million surgical abortions in the United States since the Roe V Wade decision legalized the procedure in 1973.</a:t>
            </a:r>
          </a:p>
          <a:p>
            <a:pPr marL="628650" lvl="1" indent="-171450">
              <a:buFont typeface="Arial" panose="020B0604020202020204" pitchFamily="34" charset="0"/>
              <a:buChar char="•"/>
            </a:pPr>
            <a:r>
              <a:rPr lang="en-US" b="0" i="0" dirty="0"/>
              <a:t>Worldwide, since 1980, approximately 1.5 billion</a:t>
            </a:r>
          </a:p>
          <a:p>
            <a:pPr marL="628650" lvl="1" indent="-171450">
              <a:buFont typeface="Arial" panose="020B0604020202020204" pitchFamily="34" charset="0"/>
              <a:buChar char="•"/>
            </a:pPr>
            <a:r>
              <a:rPr lang="en-US" b="0" i="0" dirty="0"/>
              <a:t>The website numberofabortions.org supplies a running clock that will make you will as you watch the numbers change by the second.</a:t>
            </a:r>
          </a:p>
          <a:p>
            <a:pPr marL="171450" lvl="0" indent="-171450">
              <a:buFont typeface="Arial" panose="020B0604020202020204" pitchFamily="34" charset="0"/>
              <a:buChar char="•"/>
            </a:pPr>
            <a:r>
              <a:rPr lang="en-US" b="0" i="0" dirty="0"/>
              <a:t>Gone are the days when the mantra was repeated over and over again by pro-abortion advocates that they desired for abortion to be “safe, legal and rare.”</a:t>
            </a:r>
          </a:p>
          <a:p>
            <a:pPr marL="171450" lvl="0" indent="-171450">
              <a:buFont typeface="Arial" panose="020B0604020202020204" pitchFamily="34" charset="0"/>
              <a:buChar char="•"/>
            </a:pPr>
            <a:r>
              <a:rPr lang="en-US" b="0" i="0" dirty="0"/>
              <a:t>For many it is seen as merely the last option for birth control.  It is disingenuous to claim the desire for abortion to be rare, when our society has put into place measures that have led to a present rate of nearly 1,000,000 abortions a year.</a:t>
            </a:r>
          </a:p>
          <a:p>
            <a:pPr marL="171450" lvl="0" indent="-171450">
              <a:buFont typeface="Arial" panose="020B0604020202020204" pitchFamily="34" charset="0"/>
              <a:buChar char="•"/>
            </a:pPr>
            <a:r>
              <a:rPr lang="en-US" b="0" i="0" dirty="0"/>
              <a:t>As I believe each abortion to be the taking of a human life, I have to be consider this the greatest worldwide and national scourge of our generation.</a:t>
            </a:r>
          </a:p>
          <a:p>
            <a:pPr marL="171450" lvl="0" indent="-171450">
              <a:buFont typeface="Arial" panose="020B0604020202020204" pitchFamily="34" charset="0"/>
              <a:buChar char="•"/>
            </a:pPr>
            <a:endParaRPr lang="en-US" b="0" i="0" dirty="0"/>
          </a:p>
          <a:p>
            <a:pPr marL="0" lvl="0" indent="0">
              <a:buFont typeface="Arial" panose="020B0604020202020204" pitchFamily="34" charset="0"/>
              <a:buNone/>
            </a:pPr>
            <a:r>
              <a:rPr lang="en-US" b="1" i="0" dirty="0"/>
              <a:t>(Jeremiah 5:23-29), [As with Israel, I fear this description given by Jehovah is apt today], </a:t>
            </a:r>
            <a:r>
              <a:rPr lang="en-US" b="0" i="1" dirty="0"/>
              <a:t>“</a:t>
            </a:r>
            <a:r>
              <a:rPr lang="en-US" i="1" dirty="0"/>
              <a:t>But this people has a defiant and rebellious heart; they have revolted and departed. </a:t>
            </a:r>
            <a:r>
              <a:rPr lang="en-US" i="1" baseline="30000" dirty="0"/>
              <a:t>24</a:t>
            </a:r>
            <a:r>
              <a:rPr lang="en-US" i="1" dirty="0"/>
              <a:t> They do not say in their heart, “Let us now fear the Lord our God, Who gives rain, both the former and the latter, in its season. He reserves for us the appointed weeks of the harvest.” </a:t>
            </a:r>
            <a:r>
              <a:rPr lang="en-US" i="1" baseline="30000" dirty="0"/>
              <a:t>25</a:t>
            </a:r>
            <a:r>
              <a:rPr lang="en-US" i="1" dirty="0"/>
              <a:t> Your iniquities have turned these things away, and your sins have withheld good from you. </a:t>
            </a:r>
            <a:r>
              <a:rPr lang="en-US" i="1" baseline="30000" dirty="0"/>
              <a:t>26</a:t>
            </a:r>
            <a:r>
              <a:rPr lang="en-US" i="1" dirty="0"/>
              <a:t> “For among My people are found wicked men; they lie in wait as one who sets snares; they set a trap; they catch men. </a:t>
            </a:r>
            <a:r>
              <a:rPr lang="en-US" i="1" baseline="30000" dirty="0"/>
              <a:t>27</a:t>
            </a:r>
            <a:r>
              <a:rPr lang="en-US" i="1" dirty="0"/>
              <a:t> As a cage is full of birds, so their houses are full of deceit. Therefore they have become great and grown rich. </a:t>
            </a:r>
            <a:r>
              <a:rPr lang="en-US" i="1" baseline="30000" dirty="0"/>
              <a:t>28</a:t>
            </a:r>
            <a:r>
              <a:rPr lang="en-US" i="1" dirty="0"/>
              <a:t> They have grown fat, they are sleek; yes, they surpass the deeds of the wicked; </a:t>
            </a:r>
            <a:r>
              <a:rPr lang="en-US" i="1" u="sng" dirty="0"/>
              <a:t>they do not plead the cause, the cause of the fatherless; yet they prosper, and the right of the needy they do not defend</a:t>
            </a:r>
            <a:r>
              <a:rPr lang="en-US" i="1" dirty="0"/>
              <a:t>. </a:t>
            </a:r>
            <a:r>
              <a:rPr lang="en-US" i="1" baseline="30000" dirty="0"/>
              <a:t>29</a:t>
            </a:r>
            <a:r>
              <a:rPr lang="en-US" i="1" dirty="0"/>
              <a:t> Shall I not punish them for these things?’ says the Lord. ‘Shall I not avenge Myself on such a nation as this?’”</a:t>
            </a:r>
          </a:p>
        </p:txBody>
      </p:sp>
      <p:sp>
        <p:nvSpPr>
          <p:cNvPr id="4" name="Slide Number Placeholder 3"/>
          <p:cNvSpPr>
            <a:spLocks noGrp="1"/>
          </p:cNvSpPr>
          <p:nvPr>
            <p:ph type="sldNum" sz="quarter" idx="5"/>
          </p:nvPr>
        </p:nvSpPr>
        <p:spPr/>
        <p:txBody>
          <a:bodyPr/>
          <a:lstStyle/>
          <a:p>
            <a:fld id="{FCFAAC30-7C92-48C7-B83B-4A433384B86E}" type="slidenum">
              <a:rPr lang="en-US" smtClean="0"/>
              <a:t>1</a:t>
            </a:fld>
            <a:endParaRPr lang="en-US"/>
          </a:p>
        </p:txBody>
      </p:sp>
    </p:spTree>
    <p:extLst>
      <p:ext uri="{BB962C8B-B14F-4D97-AF65-F5344CB8AC3E}">
        <p14:creationId xmlns:p14="http://schemas.microsoft.com/office/powerpoint/2010/main" val="2796042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(Exodus 21:22-25), </a:t>
            </a:r>
            <a:r>
              <a:rPr lang="en-US" i="1" dirty="0"/>
              <a:t>“If men fight, and hurt a woman with child, so that she gives birth prematurely, yet no harm follows, he shall surely be punished accordingly as the woman's husband imposes on him; and he shall pay as the judges determine.</a:t>
            </a:r>
            <a:r>
              <a:rPr lang="en-US" i="1" baseline="30000" dirty="0"/>
              <a:t> 23</a:t>
            </a:r>
            <a:r>
              <a:rPr lang="en-US" i="1" dirty="0"/>
              <a:t> </a:t>
            </a:r>
            <a:r>
              <a:rPr lang="en-US" i="1" u="sng" dirty="0"/>
              <a:t>But if any harm follows</a:t>
            </a:r>
            <a:r>
              <a:rPr lang="en-US" i="1" dirty="0"/>
              <a:t>, then you shall give life for life,</a:t>
            </a:r>
            <a:r>
              <a:rPr lang="en-US" i="1" baseline="30000" dirty="0"/>
              <a:t> 24</a:t>
            </a:r>
            <a:r>
              <a:rPr lang="en-US" i="1" dirty="0"/>
              <a:t> eye for eye, tooth for tooth, hand for hand, foot for foot,</a:t>
            </a:r>
            <a:r>
              <a:rPr lang="en-US" i="1" baseline="30000" dirty="0"/>
              <a:t> 25</a:t>
            </a:r>
            <a:r>
              <a:rPr lang="en-US" i="1" dirty="0"/>
              <a:t> burn for burn, wound for wound, stripe for stripe.”</a:t>
            </a:r>
          </a:p>
          <a:p>
            <a:pPr marL="628650" lvl="1" indent="-171450">
              <a:buFont typeface="Arial" panose="020B0604020202020204" pitchFamily="34" charset="0"/>
              <a:buChar char="•"/>
            </a:pPr>
            <a:r>
              <a:rPr lang="en-US" dirty="0"/>
              <a:t>Keil and </a:t>
            </a:r>
            <a:r>
              <a:rPr lang="en-US" dirty="0" err="1"/>
              <a:t>Delitzsch</a:t>
            </a:r>
            <a:r>
              <a:rPr lang="en-US" dirty="0"/>
              <a:t> argue that the Hebrew requires the harm to be in reference both to the mother and the child</a:t>
            </a:r>
          </a:p>
          <a:p>
            <a:pPr marL="171450" indent="-171450" rtl="0">
              <a:buFont typeface="Arial" panose="020B0604020202020204" pitchFamily="34" charset="0"/>
              <a:buChar char="•"/>
            </a:pPr>
            <a:r>
              <a:rPr lang="en-US" dirty="0"/>
              <a:t>Young’s literal translation is telling here:  “A</a:t>
            </a:r>
            <a:r>
              <a:rPr lang="en-US" sz="1200" b="0" i="0" u="none" strike="noStrike" kern="1200" baseline="0" dirty="0">
                <a:solidFill>
                  <a:schemeClr val="tx1"/>
                </a:solidFill>
                <a:latin typeface="+mn-lt"/>
                <a:ea typeface="+mn-ea"/>
                <a:cs typeface="+mn-cs"/>
              </a:rPr>
              <a:t>nd when men strive, and have smitten a pregnant woman, and her children have come out, and there is no mischief, he is certainly fined, as the husband of the woman doth lay upon him, and he hath given through the judges; </a:t>
            </a:r>
            <a:r>
              <a:rPr lang="en-US" sz="1200" b="0" i="0" u="none" strike="noStrike" kern="1200" baseline="30000" dirty="0">
                <a:solidFill>
                  <a:schemeClr val="tx1"/>
                </a:solidFill>
                <a:latin typeface="+mn-lt"/>
                <a:ea typeface="+mn-ea"/>
                <a:cs typeface="+mn-cs"/>
              </a:rPr>
              <a:t>23</a:t>
            </a:r>
            <a:r>
              <a:rPr lang="en-US" sz="1200" b="0" i="0" u="none" strike="noStrike" kern="1200" baseline="0" dirty="0">
                <a:solidFill>
                  <a:schemeClr val="tx1"/>
                </a:solidFill>
                <a:latin typeface="+mn-lt"/>
                <a:ea typeface="+mn-ea"/>
                <a:cs typeface="+mn-cs"/>
              </a:rPr>
              <a:t> and if there is mischief, then thou hast given life for life,”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The word there for child (translated fruit in the KJV) </a:t>
            </a:r>
            <a:r>
              <a:rPr lang="en-US" sz="1200" b="1" i="0" u="none" strike="noStrike" kern="1200" baseline="0" dirty="0">
                <a:solidFill>
                  <a:schemeClr val="tx1"/>
                </a:solidFill>
                <a:latin typeface="+mn-lt"/>
                <a:ea typeface="+mn-ea"/>
                <a:cs typeface="+mn-cs"/>
              </a:rPr>
              <a:t>always</a:t>
            </a:r>
            <a:r>
              <a:rPr lang="en-US" sz="1200" b="0" i="0" u="none" strike="noStrike" kern="1200" baseline="0" dirty="0">
                <a:solidFill>
                  <a:schemeClr val="tx1"/>
                </a:solidFill>
                <a:latin typeface="+mn-lt"/>
                <a:ea typeface="+mn-ea"/>
                <a:cs typeface="+mn-cs"/>
              </a:rPr>
              <a:t> has reference to a child.  (Hebrew – </a:t>
            </a:r>
            <a:r>
              <a:rPr lang="en-US" sz="1200" b="0" i="0" u="none" strike="noStrike" kern="1200" baseline="0" dirty="0" err="1">
                <a:solidFill>
                  <a:schemeClr val="tx1"/>
                </a:solidFill>
                <a:latin typeface="+mn-lt"/>
                <a:ea typeface="+mn-ea"/>
                <a:cs typeface="+mn-cs"/>
              </a:rPr>
              <a:t>yeled</a:t>
            </a:r>
            <a:r>
              <a:rPr lang="en-US" sz="1200" b="0" i="0" u="none" strike="noStrike" kern="1200" baseline="0" dirty="0">
                <a:solidFill>
                  <a:schemeClr val="tx1"/>
                </a:solidFill>
                <a:latin typeface="+mn-lt"/>
                <a:ea typeface="+mn-ea"/>
                <a:cs typeface="+mn-cs"/>
              </a:rPr>
              <a:t>:  something </a:t>
            </a:r>
            <a:r>
              <a:rPr lang="en-US" sz="1200" b="0" i="1" u="none" strike="noStrike" kern="1200" baseline="0" dirty="0">
                <a:solidFill>
                  <a:schemeClr val="tx1"/>
                </a:solidFill>
                <a:latin typeface="+mn-lt"/>
                <a:ea typeface="+mn-ea"/>
                <a:cs typeface="+mn-cs"/>
              </a:rPr>
              <a:t>born</a:t>
            </a:r>
            <a:r>
              <a:rPr lang="en-US" sz="1200" b="0" i="0" u="none" strike="noStrike" kern="1200" baseline="0" dirty="0">
                <a:solidFill>
                  <a:schemeClr val="tx1"/>
                </a:solidFill>
                <a:latin typeface="+mn-lt"/>
                <a:ea typeface="+mn-ea"/>
                <a:cs typeface="+mn-cs"/>
              </a:rPr>
              <a:t>, that is, a </a:t>
            </a:r>
            <a:r>
              <a:rPr lang="en-US" sz="1200" b="0" i="1" u="none" strike="noStrike" kern="1200" baseline="0" dirty="0">
                <a:solidFill>
                  <a:schemeClr val="tx1"/>
                </a:solidFill>
                <a:latin typeface="+mn-lt"/>
                <a:ea typeface="+mn-ea"/>
                <a:cs typeface="+mn-cs"/>
              </a:rPr>
              <a:t>lad</a:t>
            </a:r>
            <a:r>
              <a:rPr lang="en-US" sz="1200" b="0" i="0" u="none" strike="noStrike" kern="1200" baseline="0" dirty="0">
                <a:solidFill>
                  <a:schemeClr val="tx1"/>
                </a:solidFill>
                <a:latin typeface="+mn-lt"/>
                <a:ea typeface="+mn-ea"/>
                <a:cs typeface="+mn-cs"/>
              </a:rPr>
              <a:t> or </a:t>
            </a:r>
            <a:r>
              <a:rPr lang="en-US" sz="1200" b="0" i="1" u="none" strike="noStrike" kern="1200" baseline="0" dirty="0">
                <a:solidFill>
                  <a:schemeClr val="tx1"/>
                </a:solidFill>
                <a:latin typeface="+mn-lt"/>
                <a:ea typeface="+mn-ea"/>
                <a:cs typeface="+mn-cs"/>
              </a:rPr>
              <a:t>offspring: - </a:t>
            </a:r>
            <a:r>
              <a:rPr lang="en-US" sz="1200" b="0" i="0" u="none" strike="noStrike" kern="1200" baseline="0" dirty="0">
                <a:solidFill>
                  <a:schemeClr val="tx1"/>
                </a:solidFill>
                <a:latin typeface="+mn-lt"/>
                <a:ea typeface="+mn-ea"/>
                <a:cs typeface="+mn-cs"/>
              </a:rPr>
              <a:t>boy, child, fruit, son, young man</a:t>
            </a:r>
            <a:endParaRPr lang="en-US" dirty="0"/>
          </a:p>
          <a:p>
            <a:pPr marL="0" lvl="0" indent="0">
              <a:buFont typeface="Arial" panose="020B0604020202020204" pitchFamily="34" charset="0"/>
              <a:buNone/>
            </a:pPr>
            <a:r>
              <a:rPr lang="en-US" b="1" dirty="0"/>
              <a:t>[click] (Luke 1:39-41), </a:t>
            </a:r>
            <a:r>
              <a:rPr lang="en-US" i="1" dirty="0"/>
              <a:t>“Now Mary arose in those days and went into the hill country with haste, to a city of Judah,</a:t>
            </a:r>
            <a:r>
              <a:rPr lang="en-US" i="1" baseline="30000" dirty="0"/>
              <a:t> 40</a:t>
            </a:r>
            <a:r>
              <a:rPr lang="en-US" i="1" dirty="0"/>
              <a:t> and entered the house of Zacharias and greeted Elizabeth.</a:t>
            </a:r>
            <a:r>
              <a:rPr lang="en-US" i="1" baseline="30000" dirty="0"/>
              <a:t> 41</a:t>
            </a:r>
            <a:r>
              <a:rPr lang="en-US" i="1" dirty="0"/>
              <a:t> And it happened, when Elizabeth heard the greeting of Mary, that the babe leaped in her womb; and Elizabeth was filled with the Holy Spirit.”</a:t>
            </a:r>
          </a:p>
          <a:p>
            <a:pPr marL="628650" lvl="1" indent="-171450" rtl="0">
              <a:buFont typeface="Arial" panose="020B0604020202020204" pitchFamily="34" charset="0"/>
              <a:buChar char="•"/>
            </a:pPr>
            <a:r>
              <a:rPr lang="en-US" i="0" dirty="0"/>
              <a:t>The text refers to Elizabeth’s unborn as a </a:t>
            </a:r>
            <a:r>
              <a:rPr lang="en-US" i="1" dirty="0"/>
              <a:t>“babe”  </a:t>
            </a:r>
            <a:r>
              <a:rPr lang="en-US" i="0" dirty="0"/>
              <a:t>(Greek – </a:t>
            </a:r>
            <a:r>
              <a:rPr lang="en-US" i="1" dirty="0" err="1"/>
              <a:t>brephos</a:t>
            </a:r>
            <a:r>
              <a:rPr lang="en-US" i="0" dirty="0"/>
              <a:t>) </a:t>
            </a:r>
            <a:r>
              <a:rPr lang="en-US" sz="1200" b="0" i="0" u="none" strike="noStrike" kern="1200" baseline="0" dirty="0">
                <a:solidFill>
                  <a:schemeClr val="tx1"/>
                </a:solidFill>
                <a:latin typeface="+mn-lt"/>
                <a:ea typeface="+mn-ea"/>
                <a:cs typeface="+mn-cs"/>
              </a:rPr>
              <a:t>1) an unborn child, 2) a new-born child, an infant, a babe</a:t>
            </a:r>
          </a:p>
          <a:p>
            <a:pPr marL="628650" lvl="1" indent="-171450">
              <a:buFont typeface="Arial" panose="020B0604020202020204" pitchFamily="34" charset="0"/>
              <a:buChar char="•"/>
            </a:pPr>
            <a:r>
              <a:rPr lang="en-US" i="0" dirty="0"/>
              <a:t>The same term is used for an embryo or fetus, the unborn - as is used for a newborn infant.</a:t>
            </a:r>
          </a:p>
          <a:p>
            <a:pPr marL="628650" lvl="1" indent="-171450">
              <a:buFont typeface="Arial" panose="020B0604020202020204" pitchFamily="34" charset="0"/>
              <a:buChar char="•"/>
            </a:pPr>
            <a:r>
              <a:rPr lang="en-US" i="0" dirty="0"/>
              <a:t>This is the term that the Holy Spirit chose</a:t>
            </a:r>
          </a:p>
          <a:p>
            <a:pPr marL="628650" lvl="1" indent="-171450">
              <a:buFont typeface="Arial" panose="020B0604020202020204" pitchFamily="34" charset="0"/>
              <a:buChar char="•"/>
            </a:pPr>
            <a:r>
              <a:rPr lang="en-US" i="0" dirty="0"/>
              <a:t>Also, note the anthropomorphizing of the unborn in her womb (to attribute human form or personality)  </a:t>
            </a:r>
            <a:r>
              <a:rPr lang="en-US" i="1" dirty="0"/>
              <a:t>“the babe leaped.”  </a:t>
            </a:r>
            <a:r>
              <a:rPr lang="en-US" i="0" dirty="0"/>
              <a:t>The Holy Spirit clearly spoke of the babe in human terms.</a:t>
            </a:r>
          </a:p>
          <a:p>
            <a:pPr marL="0" lvl="0" indent="0">
              <a:buFont typeface="Arial" panose="020B0604020202020204" pitchFamily="34" charset="0"/>
              <a:buNone/>
            </a:pPr>
            <a:r>
              <a:rPr lang="en-US" b="1" dirty="0"/>
              <a:t>[click] (Ecclesiastes 11:3-5), </a:t>
            </a:r>
            <a:r>
              <a:rPr lang="en-US" i="1" dirty="0"/>
              <a:t>“If the clouds are full of rain, they empty themselves upon the earth; and if a tree falls to the south or the north, in the place where the tree falls, there it shall lie. </a:t>
            </a:r>
            <a:r>
              <a:rPr lang="en-US" i="1" baseline="30000" dirty="0"/>
              <a:t>4</a:t>
            </a:r>
            <a:r>
              <a:rPr lang="en-US" i="1" dirty="0"/>
              <a:t> He who observes the wind will not sow, and he who regards the clouds will not reap. </a:t>
            </a:r>
            <a:r>
              <a:rPr lang="en-US" i="1" baseline="30000" dirty="0"/>
              <a:t>5</a:t>
            </a:r>
            <a:r>
              <a:rPr lang="en-US" i="1" dirty="0"/>
              <a:t> </a:t>
            </a:r>
            <a:r>
              <a:rPr lang="en-US" i="1" u="sng" dirty="0"/>
              <a:t>As you do not know </a:t>
            </a:r>
            <a:r>
              <a:rPr lang="en-US" i="1" dirty="0"/>
              <a:t>what is the way of the wind, or </a:t>
            </a:r>
            <a:r>
              <a:rPr lang="en-US" i="1" u="sng" dirty="0"/>
              <a:t>how the bones grow in the womb of her who is with child, so you do not know the works of God who makes everything</a:t>
            </a:r>
            <a:r>
              <a:rPr lang="en-US" i="1" dirty="0"/>
              <a:t>.”</a:t>
            </a:r>
          </a:p>
          <a:p>
            <a:pPr marL="628650" lvl="1" indent="-171450">
              <a:buFont typeface="Arial" panose="020B0604020202020204" pitchFamily="34" charset="0"/>
              <a:buChar char="•"/>
            </a:pPr>
            <a:r>
              <a:rPr lang="en-US" dirty="0"/>
              <a:t>It is so presumptuous to think we have the right to declare at what point life begins.  Only God knows that.  So, we acknowledge our limits, and refrain from destroying what, as far as we know, may be a human life… a human soul!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AAC30-7C92-48C7-B83B-4A433384B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732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Conclusion</a:t>
            </a:r>
          </a:p>
          <a:p>
            <a:pPr marL="171450" lvl="0" indent="-171450">
              <a:buFont typeface="Arial" panose="020B0604020202020204" pitchFamily="34" charset="0"/>
              <a:buChar char="•"/>
            </a:pPr>
            <a:r>
              <a:rPr lang="en-US" b="1" dirty="0"/>
              <a:t>No man has the right to determine what is human life.</a:t>
            </a:r>
          </a:p>
          <a:p>
            <a:pPr marL="628650" lvl="1" indent="-171450">
              <a:buFont typeface="Arial" panose="020B0604020202020204" pitchFamily="34" charset="0"/>
              <a:buChar char="•"/>
            </a:pPr>
            <a:r>
              <a:rPr lang="en-US" b="0" dirty="0"/>
              <a:t>That’s the problem with the debate on abortion as it is being framed in our society</a:t>
            </a:r>
          </a:p>
          <a:p>
            <a:pPr marL="628650" lvl="1" indent="-171450">
              <a:buFont typeface="Arial" panose="020B0604020202020204" pitchFamily="34" charset="0"/>
              <a:buChar char="•"/>
            </a:pPr>
            <a:r>
              <a:rPr lang="en-US" b="0" dirty="0"/>
              <a:t>The debate pits the state against the woman, when in actuality, neither have the right to make the decision</a:t>
            </a:r>
          </a:p>
          <a:p>
            <a:pPr marL="628650" lvl="1" indent="-171450">
              <a:buFont typeface="Arial" panose="020B0604020202020204" pitchFamily="34" charset="0"/>
              <a:buChar char="•"/>
            </a:pPr>
            <a:r>
              <a:rPr lang="en-US" b="0" dirty="0"/>
              <a:t>The doctor does not have that right.  The father does not have that right.</a:t>
            </a:r>
          </a:p>
          <a:p>
            <a:pPr marL="628650" lvl="1" indent="-171450">
              <a:buFont typeface="Arial" panose="020B0604020202020204" pitchFamily="34" charset="0"/>
              <a:buChar char="•"/>
            </a:pPr>
            <a:r>
              <a:rPr lang="en-US" b="0" dirty="0"/>
              <a:t>It is God and God alone who determines whether an unborn is a living human being</a:t>
            </a:r>
          </a:p>
          <a:p>
            <a:pPr marL="628650" lvl="1" indent="-171450">
              <a:buFont typeface="Arial" panose="020B0604020202020204" pitchFamily="34" charset="0"/>
              <a:buChar char="•"/>
            </a:pPr>
            <a:r>
              <a:rPr lang="en-US" b="0" dirty="0"/>
              <a:t>Science, logic and scripture all combine to make a strong case that the unborn is a living human, and as such a living soul.</a:t>
            </a:r>
          </a:p>
          <a:p>
            <a:pPr marL="628650" lvl="1" indent="-171450">
              <a:buFont typeface="Arial" panose="020B0604020202020204" pitchFamily="34" charset="0"/>
              <a:buChar char="•"/>
            </a:pPr>
            <a:r>
              <a:rPr lang="en-US" b="0" dirty="0"/>
              <a:t>Even if someone has doubt, they don’t have the right to act upon that uncertainty.</a:t>
            </a:r>
          </a:p>
          <a:p>
            <a:pPr marL="171450" lvl="0" indent="-171450">
              <a:buFont typeface="Arial" panose="020B0604020202020204" pitchFamily="34" charset="0"/>
              <a:buChar char="•"/>
            </a:pPr>
            <a:r>
              <a:rPr lang="en-US" b="1" dirty="0"/>
              <a:t>No man (and that includes the state) has the right to kill an innocent human.</a:t>
            </a:r>
          </a:p>
          <a:p>
            <a:pPr marL="0" lvl="0" indent="0">
              <a:buFont typeface="Arial" panose="020B0604020202020204" pitchFamily="34" charset="0"/>
              <a:buNone/>
            </a:pPr>
            <a:r>
              <a:rPr lang="en-US" b="1" dirty="0"/>
              <a:t>(Exodus 20:13), </a:t>
            </a:r>
            <a:r>
              <a:rPr lang="en-US" b="0" i="1" dirty="0"/>
              <a:t>“</a:t>
            </a:r>
            <a:r>
              <a:rPr lang="en-US" i="1" dirty="0"/>
              <a:t>You shall not murder.”</a:t>
            </a:r>
          </a:p>
          <a:p>
            <a:pPr marL="628650" lvl="1" indent="-171450">
              <a:buFont typeface="Arial" panose="020B0604020202020204" pitchFamily="34" charset="0"/>
              <a:buChar char="•"/>
            </a:pPr>
            <a:r>
              <a:rPr lang="en-US" b="0" dirty="0"/>
              <a:t>It is my prayer that this insane, institutionalized practice, a practice that is abhorrent to the Almighty God, will come to an end and our country will fall to its collective knees in mourning for the destruction of so many innocent souls.</a:t>
            </a:r>
          </a:p>
          <a:p>
            <a:pPr marL="628650" lvl="1" indent="-171450">
              <a:buFont typeface="Arial" panose="020B0604020202020204" pitchFamily="34" charset="0"/>
              <a:buChar char="•"/>
            </a:pPr>
            <a:r>
              <a:rPr lang="en-US" b="0" dirty="0"/>
              <a:t>If not, we can not expect God’s mercy, and we will not be able to continue to trust in His longsuffering.</a:t>
            </a:r>
          </a:p>
          <a:p>
            <a:pPr marL="628650" lvl="1" indent="-171450">
              <a:buFont typeface="Arial" panose="020B0604020202020204" pitchFamily="34" charset="0"/>
              <a:buChar char="•"/>
            </a:pPr>
            <a:r>
              <a:rPr lang="en-US" b="0" dirty="0"/>
              <a:t>There are a lot of things wrong in our country, but there is </a:t>
            </a:r>
            <a:r>
              <a:rPr lang="en-US" b="1" dirty="0"/>
              <a:t>no greater evil </a:t>
            </a:r>
            <a:r>
              <a:rPr lang="en-US" b="0" dirty="0"/>
              <a:t>that we as a people have done than this.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AAC30-7C92-48C7-B83B-4A433384B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4548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the political climate, (brought into sharp relief with the Brett Kavanaugh appointment to the Supreme court) the purpose of this sermon is not to add another voice to the political discussion:</a:t>
            </a:r>
          </a:p>
          <a:p>
            <a:pPr marL="171450" indent="-171450">
              <a:buFont typeface="Arial" panose="020B0604020202020204" pitchFamily="34" charset="0"/>
              <a:buChar char="•"/>
            </a:pPr>
            <a:r>
              <a:rPr lang="en-US" b="1" dirty="0"/>
              <a:t>Things a Christian needs to keep in mind.</a:t>
            </a:r>
          </a:p>
          <a:p>
            <a:pPr marL="628650" lvl="1" indent="-171450">
              <a:buFont typeface="Arial" panose="020B0604020202020204" pitchFamily="34" charset="0"/>
              <a:buChar char="•"/>
            </a:pPr>
            <a:r>
              <a:rPr lang="en-US" u="sng" dirty="0"/>
              <a:t>Most who decide to have an abortion are scared, confused, conflicted</a:t>
            </a:r>
            <a:r>
              <a:rPr lang="en-US" dirty="0"/>
              <a:t>. We do not condone their sin, but we acknowledge these things may be done in weakness or ignorance.  Our purpose is not to condemn any such individual, but to bring them to repentance, and to the peace and comfort that is found in Jesus Christ.</a:t>
            </a:r>
          </a:p>
          <a:p>
            <a:pPr marL="0" lvl="0" indent="0">
              <a:buFont typeface="Arial" panose="020B0604020202020204" pitchFamily="34" charset="0"/>
              <a:buNone/>
            </a:pPr>
            <a:r>
              <a:rPr lang="en-US" b="1" dirty="0"/>
              <a:t>(Matthew 10:28-30), [Jesus’ promise], </a:t>
            </a:r>
            <a:r>
              <a:rPr lang="en-US" i="1" dirty="0"/>
              <a:t>“Come to Me, all you who labor and are heavy laden, and I will give you rest.</a:t>
            </a:r>
            <a:r>
              <a:rPr lang="en-US" i="1" baseline="30000" dirty="0"/>
              <a:t> 29</a:t>
            </a:r>
            <a:r>
              <a:rPr lang="en-US" i="1" dirty="0"/>
              <a:t> Take My yoke upon you and learn from Me, for I am gentle and lowly in heart, and you will find rest for your souls.</a:t>
            </a:r>
            <a:r>
              <a:rPr lang="en-US" i="1" baseline="30000" dirty="0"/>
              <a:t> 30</a:t>
            </a:r>
            <a:r>
              <a:rPr lang="en-US" i="1" dirty="0"/>
              <a:t> For My yoke is easy and My burden is light.”</a:t>
            </a:r>
          </a:p>
          <a:p>
            <a:pPr marL="628650" lvl="1" indent="-171450">
              <a:buFont typeface="Arial" panose="020B0604020202020204" pitchFamily="34" charset="0"/>
              <a:buChar char="•"/>
            </a:pPr>
            <a:r>
              <a:rPr lang="en-US" dirty="0"/>
              <a:t>Many who advocate for abortion are sincere in their belief that they are not killing a human being, and they are protecting a woman against hostile intrusions into her personal and private choices.  Our purpose is not to rail against these people, but to inform them.  To expose them to the truth.</a:t>
            </a:r>
          </a:p>
          <a:p>
            <a:pPr marL="0" lvl="0" indent="0">
              <a:buFont typeface="Arial" panose="020B0604020202020204" pitchFamily="34" charset="0"/>
              <a:buNone/>
            </a:pPr>
            <a:r>
              <a:rPr lang="en-US" b="1" dirty="0"/>
              <a:t>(John 8:32), [Jesus’ promise], </a:t>
            </a:r>
            <a:r>
              <a:rPr lang="en-US" i="1" dirty="0"/>
              <a:t>“And you shall know the truth, and the truth shall make you free.”</a:t>
            </a:r>
          </a:p>
          <a:p>
            <a:pPr marL="628650" lvl="1" indent="-171450">
              <a:buFont typeface="Arial" panose="020B0604020202020204" pitchFamily="34" charset="0"/>
              <a:buChar char="•"/>
            </a:pPr>
            <a:r>
              <a:rPr lang="en-US" dirty="0"/>
              <a:t>Many who advocate for abortion are hostile, evil, selfish, and do not care for the sanctity of human life.  However, it is always wrong to return evil with evil.  Zeal on the part of the Christian should never be corrupted into enmity, hatefulness, and ungodly behavior in the midst of conflict.</a:t>
            </a:r>
          </a:p>
          <a:p>
            <a:pPr marL="0" lvl="0" indent="0">
              <a:buFont typeface="Arial" panose="020B0604020202020204" pitchFamily="34" charset="0"/>
              <a:buNone/>
            </a:pPr>
            <a:r>
              <a:rPr lang="en-US" b="1" dirty="0"/>
              <a:t>(Matthew 5:16), [Jesus’ admonition to us], </a:t>
            </a:r>
            <a:r>
              <a:rPr lang="en-US" i="1" dirty="0"/>
              <a:t>“Let your light so shine before men, that they may see your good works and glorify your Father in heaven.”</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b="1" dirty="0"/>
              <a:t>(Romans 12:21), </a:t>
            </a:r>
            <a:r>
              <a:rPr lang="en-US" i="1" dirty="0"/>
              <a:t>“Do not be overcome by evil, but overcome evil with good.”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AAC30-7C92-48C7-B83B-4A433384B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6497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(Genesis 2:7), </a:t>
            </a:r>
            <a:r>
              <a:rPr lang="en-US" i="1" dirty="0"/>
              <a:t>“And the Lord God formed man of the dust of the ground, and breathed into his nostrils the breath of life; and man became a living soul.”</a:t>
            </a:r>
          </a:p>
          <a:p>
            <a:pPr marL="628650" lvl="1" indent="-171450">
              <a:buFont typeface="Arial" panose="020B0604020202020204" pitchFamily="34" charset="0"/>
              <a:buChar char="•"/>
            </a:pPr>
            <a:r>
              <a:rPr lang="en-US" dirty="0"/>
              <a:t>When we affirm this, we are saying that an unborn child is alive</a:t>
            </a:r>
          </a:p>
          <a:p>
            <a:pPr marL="628650" lvl="1" indent="-171450">
              <a:buFont typeface="Arial" panose="020B0604020202020204" pitchFamily="34" charset="0"/>
              <a:buChar char="•"/>
            </a:pPr>
            <a:r>
              <a:rPr lang="en-US" dirty="0"/>
              <a:t>We are saying that the unborn is human</a:t>
            </a:r>
          </a:p>
          <a:p>
            <a:pPr marL="628650" lvl="1" indent="-171450">
              <a:buFont typeface="Arial" panose="020B0604020202020204" pitchFamily="34" charset="0"/>
              <a:buChar char="•"/>
            </a:pPr>
            <a:r>
              <a:rPr lang="en-US" dirty="0"/>
              <a:t>We are saying the unborn is deserving of, and in need of our protection</a:t>
            </a:r>
          </a:p>
          <a:p>
            <a:pPr marL="628650" lvl="1" indent="-171450">
              <a:buFont typeface="Arial" panose="020B0604020202020204" pitchFamily="34" charset="0"/>
              <a:buChar char="•"/>
            </a:pPr>
            <a:r>
              <a:rPr lang="en-US" dirty="0"/>
              <a:t>We are saying that the abortion of a fetus is the killing of a helpless human being</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I am not a scientist, and the Bible isn’t a scientific work.  But, there are a few things I want you to consider.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AAC30-7C92-48C7-B83B-4A433384B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853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First, the ROE V WADE decision to allow abortion was decided in part upon the concept of viability</a:t>
            </a:r>
          </a:p>
          <a:p>
            <a:pPr marL="171450" lvl="0" indent="-171450">
              <a:buFont typeface="Arial" panose="020B0604020202020204" pitchFamily="34" charset="0"/>
              <a:buChar char="•"/>
            </a:pPr>
            <a:r>
              <a:rPr lang="en-US" dirty="0"/>
              <a:t>1</a:t>
            </a:r>
            <a:r>
              <a:rPr lang="en-US" baseline="30000" dirty="0"/>
              <a:t>st</a:t>
            </a:r>
            <a:r>
              <a:rPr lang="en-US" dirty="0"/>
              <a:t> trimester, state stay out of it.  “Potential life” is the word used.</a:t>
            </a:r>
          </a:p>
          <a:p>
            <a:pPr marL="171450" lvl="0" indent="-171450">
              <a:buFont typeface="Arial" panose="020B0604020202020204" pitchFamily="34" charset="0"/>
              <a:buChar char="•"/>
            </a:pPr>
            <a:r>
              <a:rPr lang="en-US" dirty="0"/>
              <a:t>2</a:t>
            </a:r>
            <a:r>
              <a:rPr lang="en-US" baseline="30000" dirty="0"/>
              <a:t>nd</a:t>
            </a:r>
            <a:r>
              <a:rPr lang="en-US" dirty="0"/>
              <a:t> trimester, state can regulate for the woman’s health.  Still no argument regarding protecting the unborn</a:t>
            </a:r>
          </a:p>
          <a:p>
            <a:pPr marL="171450" lvl="0" indent="-171450">
              <a:buFont typeface="Arial" panose="020B0604020202020204" pitchFamily="34" charset="0"/>
              <a:buChar char="•"/>
            </a:pPr>
            <a:r>
              <a:rPr lang="en-US" dirty="0"/>
              <a:t>3</a:t>
            </a:r>
            <a:r>
              <a:rPr lang="en-US" baseline="30000" dirty="0"/>
              <a:t>rd</a:t>
            </a:r>
            <a:r>
              <a:rPr lang="en-US" dirty="0"/>
              <a:t> trimester, state can outlaw abortion, unless to preserve the life of the mother, because the fetus is now viable.  (Can live outside the womb).  (In 1973, between 24 and 28 weeks, restrictions could be imposed by the state on a case by case basis, from 28 to birth, abortion could be made unlawful)</a:t>
            </a:r>
          </a:p>
          <a:p>
            <a:pPr marL="171450" lvl="0" indent="-171450">
              <a:buFont typeface="Arial" panose="020B0604020202020204" pitchFamily="34" charset="0"/>
              <a:buChar char="•"/>
            </a:pPr>
            <a:r>
              <a:rPr lang="en-US" dirty="0"/>
              <a:t>Today, 25% of babies born at 22 weeks survive if actively treated at the hospital.   The survival rate for 26 weeks is now at 90%).</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Regardless, it is important to ask the question as to whether viability is a legitimate test to determining if an unborn child is alive.</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a:t>Consider first the state of the unborn at four months pregnancy, well before the child can live outside the womb</a:t>
            </a:r>
            <a:r>
              <a:rPr lang="en-US" dirty="0"/>
              <a:t>.</a:t>
            </a:r>
          </a:p>
        </p:txBody>
      </p:sp>
      <p:sp>
        <p:nvSpPr>
          <p:cNvPr id="4" name="Slide Number Placeholder 3"/>
          <p:cNvSpPr>
            <a:spLocks noGrp="1"/>
          </p:cNvSpPr>
          <p:nvPr>
            <p:ph type="sldNum" sz="quarter" idx="5"/>
          </p:nvPr>
        </p:nvSpPr>
        <p:spPr/>
        <p:txBody>
          <a:bodyPr/>
          <a:lstStyle/>
          <a:p>
            <a:fld id="{FCFAAC30-7C92-48C7-B83B-4A433384B86E}" type="slidenum">
              <a:rPr lang="en-US" smtClean="0"/>
              <a:t>4</a:t>
            </a:fld>
            <a:endParaRPr lang="en-US"/>
          </a:p>
        </p:txBody>
      </p:sp>
    </p:spTree>
    <p:extLst>
      <p:ext uri="{BB962C8B-B14F-4D97-AF65-F5344CB8AC3E}">
        <p14:creationId xmlns:p14="http://schemas.microsoft.com/office/powerpoint/2010/main" val="119618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The unborn child at 16 weeks (4 months) gestation, according to the general consensus in the scientific community: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child is about 5 inches long and weighs about 3 ounces, about the size of a large avocado.</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body is fully formed, the fingers and toes have fingerprints &amp; nails.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baby is moving about:  it may grasp for the umbilical cord , suck it's thumb, and is capable of making facial expressions and kicking at the amniotic sac.</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heart &amp; circulatory system and the urinary tract are fully functioning. and the blood is pumping through these tiny veins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baby is inhaling and exhaling the amniotic fluid through the lungs.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eyes are in the proper position, and the baby can see straight ahead &amp; blink his/her eyelids.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genitals have formed. In the case of a girl, the uterus has already developed and the ovaries are in the proper place.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Umberto </a:t>
            </a:r>
            <a:r>
              <a:rPr lang="en-US" sz="1200" b="0" i="0" kern="1200" dirty="0" err="1">
                <a:solidFill>
                  <a:schemeClr val="tx1"/>
                </a:solidFill>
                <a:effectLst/>
                <a:latin typeface="+mn-lt"/>
                <a:ea typeface="+mn-ea"/>
                <a:cs typeface="+mn-cs"/>
              </a:rPr>
              <a:t>Castiello</a:t>
            </a:r>
            <a:r>
              <a:rPr lang="en-US" sz="1200" b="0" i="0" kern="1200" dirty="0">
                <a:solidFill>
                  <a:schemeClr val="tx1"/>
                </a:solidFill>
                <a:effectLst/>
                <a:latin typeface="+mn-lt"/>
                <a:ea typeface="+mn-ea"/>
                <a:cs typeface="+mn-cs"/>
              </a:rPr>
              <a:t>, University of Padova, Italy (in a study observing the behavior of twins in the womb), reported that unborn babies have the ability to interact as early as 14 weeks into the pregnancy: "We conclude that performance of movements towards the co-twin is not accidental: already starting from the 14th week of gestation twin fetuses execute movements specifically aimed at the co-twin."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AAC30-7C92-48C7-B83B-4A433384B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1215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What does the word “viable” mean?</a:t>
            </a:r>
          </a:p>
          <a:p>
            <a:pPr marL="171450" lvl="0" indent="-171450">
              <a:buFont typeface="Arial" panose="020B0604020202020204" pitchFamily="34" charset="0"/>
              <a:buChar char="•"/>
            </a:pPr>
            <a:r>
              <a:rPr lang="en-US" b="1" dirty="0"/>
              <a:t>(biology-online.org) </a:t>
            </a:r>
            <a:r>
              <a:rPr lang="en-US" dirty="0"/>
              <a:t>- 1) Alive; capable of living, developing, or reproducing, as in a viable cell. 2) Able to live on its own or outside the uterus, used of an embryo, fetus or newborn</a:t>
            </a:r>
          </a:p>
          <a:p>
            <a:pPr marL="171450" lvl="0" indent="-171450">
              <a:buFont typeface="Arial" panose="020B0604020202020204" pitchFamily="34" charset="0"/>
              <a:buChar char="•"/>
            </a:pPr>
            <a:r>
              <a:rPr lang="en-US" dirty="0"/>
              <a:t>Consider first that the word viable is used even of a newborn.  That is, one outside of the womb.  Not all babies who are born alive are viable.  Some die shortly after birth.  Does that mean that they were </a:t>
            </a:r>
            <a:r>
              <a:rPr lang="en-US" b="1" dirty="0"/>
              <a:t>never human </a:t>
            </a:r>
            <a:r>
              <a:rPr lang="en-US" dirty="0"/>
              <a:t>because they were never going to be able to live outside the womb?</a:t>
            </a:r>
          </a:p>
          <a:p>
            <a:pPr marL="171450" lvl="0" indent="-171450">
              <a:buFont typeface="Arial" panose="020B0604020202020204" pitchFamily="34" charset="0"/>
              <a:buChar char="•"/>
            </a:pPr>
            <a:r>
              <a:rPr lang="en-US" dirty="0"/>
              <a:t>If they are human, then the only transition between human life and potential life is the birth canal.  </a:t>
            </a:r>
            <a:r>
              <a:rPr lang="en-US" b="1" dirty="0"/>
              <a:t>This is absurd, and without any scientific basis.</a:t>
            </a:r>
          </a:p>
          <a:p>
            <a:pPr marL="171450" lvl="0" indent="-171450">
              <a:buFont typeface="Arial" panose="020B0604020202020204" pitchFamily="34" charset="0"/>
              <a:buChar char="•"/>
            </a:pPr>
            <a:r>
              <a:rPr lang="en-US" b="1" dirty="0"/>
              <a:t>Why is viability used to determine human life ONLY in that stage between conception and birth?</a:t>
            </a:r>
          </a:p>
          <a:p>
            <a:pPr marL="628650" lvl="1" indent="-171450">
              <a:buFont typeface="Arial" panose="020B0604020202020204" pitchFamily="34" charset="0"/>
              <a:buChar char="•"/>
            </a:pPr>
            <a:r>
              <a:rPr lang="en-US" i="1" dirty="0"/>
              <a:t>A person with diseased kidneys is not viable. </a:t>
            </a:r>
            <a:r>
              <a:rPr lang="en-US" dirty="0"/>
              <a:t> He can’t live on his own.  He is dependent upon a dialysis machine</a:t>
            </a:r>
          </a:p>
          <a:p>
            <a:pPr marL="628650" lvl="1" indent="-171450">
              <a:buFont typeface="Arial" panose="020B0604020202020204" pitchFamily="34" charset="0"/>
              <a:buChar char="•"/>
            </a:pPr>
            <a:r>
              <a:rPr lang="en-US" i="1" dirty="0"/>
              <a:t>A person with severe diabetes is not viable.  </a:t>
            </a:r>
            <a:r>
              <a:rPr lang="en-US" dirty="0"/>
              <a:t>He can’t live on his own.  He is dependent upon insulin injections.</a:t>
            </a:r>
          </a:p>
          <a:p>
            <a:pPr marL="628650" lvl="1" indent="-171450">
              <a:buFont typeface="Arial" panose="020B0604020202020204" pitchFamily="34" charset="0"/>
              <a:buChar char="•"/>
            </a:pPr>
            <a:r>
              <a:rPr lang="en-US" i="1" dirty="0"/>
              <a:t>A person with severe COPD is not viable.  </a:t>
            </a:r>
            <a:r>
              <a:rPr lang="en-US" dirty="0"/>
              <a:t>He can’t live on his own.  He is dependent upon an oxygen concentrator.</a:t>
            </a:r>
          </a:p>
          <a:p>
            <a:pPr marL="628650" lvl="1" indent="-171450">
              <a:buFont typeface="Arial" panose="020B0604020202020204" pitchFamily="34" charset="0"/>
              <a:buChar char="•"/>
            </a:pPr>
            <a:r>
              <a:rPr lang="en-US" dirty="0"/>
              <a:t>Interestingly, the only distinction here is that life is sustained by artificial means.  This is not so with a mother’s womb.  It is a natural, nurturing home for the unborn.  In other words, men in the past have died because they did not have access to what other men invent and supply.  No man supplies a womb.  The baby is only dependent upon the mother.</a:t>
            </a:r>
          </a:p>
          <a:p>
            <a:pPr marL="628650" lvl="1" indent="-171450">
              <a:buFont typeface="Arial" panose="020B0604020202020204" pitchFamily="34" charset="0"/>
              <a:buChar char="•"/>
            </a:pPr>
            <a:r>
              <a:rPr lang="en-US" dirty="0"/>
              <a:t>I, of course, could go on and on.  The question is humanity.  The question is life.  The question is </a:t>
            </a:r>
            <a:r>
              <a:rPr lang="en-US" b="1" dirty="0"/>
              <a:t>NOT </a:t>
            </a:r>
            <a:r>
              <a:rPr lang="en-US" dirty="0"/>
              <a:t>viability.</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a:t>So, let’s talk a minute about the idea of human life.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AAC30-7C92-48C7-B83B-4A433384B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7992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Let’s apply a little bit of logic to the question of the status of the unborn…</a:t>
            </a:r>
          </a:p>
          <a:p>
            <a:pPr marL="171450" lvl="0" indent="-171450">
              <a:buFont typeface="Arial" panose="020B0604020202020204" pitchFamily="34" charset="0"/>
              <a:buChar char="•"/>
            </a:pPr>
            <a:r>
              <a:rPr lang="en-US" dirty="0"/>
              <a:t>If an unborn is a living human child, then the idea of abortion on demand is settled.  This is innocent human life, and must be protected.  The circumstance surrounding the conception of that life has no bearing on its innocence.  God condemns the killing of innocent humans.</a:t>
            </a:r>
          </a:p>
          <a:p>
            <a:pPr marL="628650" lvl="1" indent="-171450">
              <a:buFont typeface="Arial" panose="020B0604020202020204" pitchFamily="34" charset="0"/>
              <a:buChar char="•"/>
            </a:pPr>
            <a:r>
              <a:rPr lang="en-US" dirty="0"/>
              <a:t>The exception most commonly considered is really no exception.  A doctor is faced with either saving the child or the mother.  A choice must be made.  The loss of a single life, or two lives.  (Like a firefighter who only has time to evacuate some, not all from a fire).  In this case we do not have a murder, we have a life saved.</a:t>
            </a:r>
          </a:p>
          <a:p>
            <a:pPr marL="171450" lvl="0" indent="-171450">
              <a:buFont typeface="Arial" panose="020B0604020202020204" pitchFamily="34" charset="0"/>
              <a:buChar char="•"/>
            </a:pPr>
            <a:r>
              <a:rPr lang="en-US" dirty="0"/>
              <a:t>If the unborn is not a living human child, then there is no moral dilemma at all.  There would be no difference between and abortion and an appendectomy.</a:t>
            </a:r>
          </a:p>
          <a:p>
            <a:pPr marL="171450" lvl="0" indent="-171450">
              <a:buFont typeface="Arial" panose="020B0604020202020204" pitchFamily="34" charset="0"/>
              <a:buChar char="•"/>
            </a:pPr>
            <a:r>
              <a:rPr lang="en-US" dirty="0"/>
              <a:t>What is illogical is for an individual to decry abortion (even say that he is personally opposed), and yet express the support of a woman’s right to choose.  No sane individual would support a woman’s right to choose to kill any other innocent human, so how could he be in favor of her killing her child?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AAC30-7C92-48C7-B83B-4A433384B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729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What happens at conception? (Information from WebMD.com)</a:t>
            </a:r>
          </a:p>
          <a:p>
            <a:pPr marL="171450" lvl="0" indent="-171450">
              <a:buFont typeface="Arial" panose="020B0604020202020204" pitchFamily="34" charset="0"/>
              <a:buChar char="•"/>
            </a:pPr>
            <a:r>
              <a:rPr lang="en-US" b="1" dirty="0"/>
              <a:t>At the instant of fertilization, your baby's genes and sex are set.</a:t>
            </a:r>
          </a:p>
          <a:p>
            <a:pPr marL="628650" lvl="1" indent="-171450">
              <a:buFont typeface="Arial" panose="020B0604020202020204" pitchFamily="34" charset="0"/>
              <a:buChar char="•"/>
            </a:pPr>
            <a:r>
              <a:rPr lang="en-US" dirty="0"/>
              <a:t>That means that everything that makes a person unique is present from the moment of fertilization.</a:t>
            </a:r>
          </a:p>
          <a:p>
            <a:pPr marL="628650" lvl="1" indent="-171450">
              <a:buFont typeface="Arial" panose="020B0604020202020204" pitchFamily="34" charset="0"/>
              <a:buChar char="•"/>
            </a:pPr>
            <a:r>
              <a:rPr lang="en-US" dirty="0"/>
              <a:t>The fertilized egg (or zygote) has a different DNA from the mother, and often is male, not female.</a:t>
            </a:r>
          </a:p>
          <a:p>
            <a:pPr marL="171450" lvl="0" indent="-171450">
              <a:buFont typeface="Arial" panose="020B0604020202020204" pitchFamily="34" charset="0"/>
              <a:buChar char="•"/>
            </a:pPr>
            <a:r>
              <a:rPr lang="en-US" b="1" dirty="0"/>
              <a:t>Immediately, the zygote begins to divide rapidly and exponentially into many cells.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Cell division is part of cellular metabolism. Cellular metabolism is the set of chemical reactions that occur in living organisms in order to maintain life.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In other words, the zygote is alive.  The cells in the egg divide and develop to keep the egg alive!</a:t>
            </a:r>
          </a:p>
          <a:p>
            <a:pPr marL="171450" lvl="0" indent="-171450">
              <a:buFont typeface="Arial" panose="020B0604020202020204" pitchFamily="34" charset="0"/>
              <a:buChar char="•"/>
            </a:pPr>
            <a:r>
              <a:rPr lang="en-US" b="1" i="0" kern="1200" dirty="0">
                <a:solidFill>
                  <a:schemeClr val="tx1"/>
                </a:solidFill>
                <a:effectLst/>
                <a:latin typeface="+mn-lt"/>
                <a:ea typeface="+mn-ea"/>
                <a:cs typeface="+mn-cs"/>
              </a:rPr>
              <a:t>By the end of four days, the zygote implants into the wall of the uterus, and remains there until the period of gestation is complete.</a:t>
            </a:r>
          </a:p>
          <a:p>
            <a:pPr marL="628650" lvl="1" indent="-171450">
              <a:buFont typeface="Arial" panose="020B0604020202020204" pitchFamily="34" charset="0"/>
              <a:buChar char="•"/>
            </a:pPr>
            <a:r>
              <a:rPr lang="en-US" b="0" i="0" kern="1200" dirty="0">
                <a:solidFill>
                  <a:schemeClr val="tx1"/>
                </a:solidFill>
                <a:effectLst/>
                <a:latin typeface="+mn-lt"/>
                <a:ea typeface="+mn-ea"/>
                <a:cs typeface="+mn-cs"/>
              </a:rPr>
              <a:t>No new information or material is added.  The cells simply multiply and diversify, following the DNA that was present at the instant of conception, until the unborn child is ready to leave the womb.</a:t>
            </a:r>
          </a:p>
          <a:p>
            <a:pPr marL="628650" lvl="1" indent="-171450">
              <a:buFont typeface="Arial" panose="020B0604020202020204" pitchFamily="34" charset="0"/>
              <a:buChar char="•"/>
            </a:pPr>
            <a:r>
              <a:rPr lang="en-US" b="0" i="0" kern="1200" dirty="0">
                <a:solidFill>
                  <a:schemeClr val="tx1"/>
                </a:solidFill>
                <a:effectLst/>
                <a:latin typeface="+mn-lt"/>
                <a:ea typeface="+mn-ea"/>
                <a:cs typeface="+mn-cs"/>
              </a:rPr>
              <a:t>i.e. – What you were at conception is what you are now.  There is just more of you.  (Some of us, a lot more!)</a:t>
            </a:r>
            <a:endParaRPr lang="en-US" dirty="0"/>
          </a:p>
          <a:p>
            <a:pPr marL="171450" lvl="0" indent="-171450">
              <a:buFont typeface="Arial" panose="020B0604020202020204" pitchFamily="34" charset="0"/>
              <a:buChar char="•"/>
            </a:pPr>
            <a:r>
              <a:rPr lang="en-US" b="1" dirty="0"/>
              <a:t>Now, the logic</a:t>
            </a:r>
          </a:p>
          <a:p>
            <a:pPr marL="628650" lvl="1" indent="-171450">
              <a:buFont typeface="Arial" panose="020B0604020202020204" pitchFamily="34" charset="0"/>
              <a:buChar char="•"/>
            </a:pPr>
            <a:r>
              <a:rPr lang="en-US" dirty="0"/>
              <a:t>From the beginning, the zygote is alive, not dead</a:t>
            </a:r>
          </a:p>
          <a:p>
            <a:pPr marL="628650" lvl="1" indent="-171450">
              <a:buFont typeface="Arial" panose="020B0604020202020204" pitchFamily="34" charset="0"/>
              <a:buChar char="•"/>
            </a:pPr>
            <a:r>
              <a:rPr lang="en-US" dirty="0"/>
              <a:t>The zygote has a unique DNA, that is human, not any other species, or kind.</a:t>
            </a:r>
          </a:p>
          <a:p>
            <a:pPr marL="628650" lvl="1" indent="-171450">
              <a:buFont typeface="Arial" panose="020B0604020202020204" pitchFamily="34" charset="0"/>
              <a:buChar char="•"/>
            </a:pPr>
            <a:r>
              <a:rPr lang="en-US" b="1" dirty="0"/>
              <a:t>If the zygote is not a living human being, what else can it be?  Are we so arrogant as to deny it an identity until such time as we deem it worthy of protection?  How can we do so, and claim in any way to be a compassionate nation?</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AAC30-7C92-48C7-B83B-4A433384B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810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As we said, the Bible is not a scientific text</a:t>
            </a:r>
          </a:p>
          <a:p>
            <a:pPr marL="171450" lvl="0" indent="-171450">
              <a:buFont typeface="Arial" panose="020B0604020202020204" pitchFamily="34" charset="0"/>
              <a:buChar char="•"/>
            </a:pPr>
            <a:r>
              <a:rPr lang="en-US" dirty="0"/>
              <a:t>Having said that, it is the final word for those who respect God and His son.</a:t>
            </a:r>
          </a:p>
          <a:p>
            <a:pPr marL="171450" lvl="0" indent="-171450">
              <a:buFont typeface="Arial" panose="020B0604020202020204" pitchFamily="34" charset="0"/>
              <a:buChar char="•"/>
            </a:pPr>
            <a:r>
              <a:rPr lang="en-US" dirty="0"/>
              <a:t>What GOD says matters on the subject of the unborn.</a:t>
            </a:r>
          </a:p>
          <a:p>
            <a:pPr marL="171450" lvl="0" indent="-171450">
              <a:buFont typeface="Arial" panose="020B0604020202020204" pitchFamily="34" charset="0"/>
              <a:buChar char="•"/>
            </a:pPr>
            <a:r>
              <a:rPr lang="en-US" dirty="0"/>
              <a:t>With that in mind, consider a few verses that shed light on what God thinks of life and the unborn.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AAC30-7C92-48C7-B83B-4A433384B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368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D027-D088-4A27-8433-96D90F7D66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79885-5DF6-492E-8D7D-2354DBF241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EC41A0-9D68-4264-B989-A50FE3B44EF3}"/>
              </a:ext>
            </a:extLst>
          </p:cNvPr>
          <p:cNvSpPr>
            <a:spLocks noGrp="1"/>
          </p:cNvSpPr>
          <p:nvPr>
            <p:ph type="dt" sz="half" idx="10"/>
          </p:nvPr>
        </p:nvSpPr>
        <p:spPr/>
        <p:txBody>
          <a:bodyPr/>
          <a:lstStyle/>
          <a:p>
            <a:fld id="{EDD99FA5-B42F-4C2A-8FED-76AD588BE789}" type="datetimeFigureOut">
              <a:rPr lang="en-US" smtClean="0"/>
              <a:t>10/19/2018</a:t>
            </a:fld>
            <a:endParaRPr lang="en-US"/>
          </a:p>
        </p:txBody>
      </p:sp>
      <p:sp>
        <p:nvSpPr>
          <p:cNvPr id="5" name="Footer Placeholder 4">
            <a:extLst>
              <a:ext uri="{FF2B5EF4-FFF2-40B4-BE49-F238E27FC236}">
                <a16:creationId xmlns:a16="http://schemas.microsoft.com/office/drawing/2014/main" id="{39D65CE3-C41A-4F03-9864-23A019B0A5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156E5A-8F12-449E-A1EA-0097ED7831B0}"/>
              </a:ext>
            </a:extLst>
          </p:cNvPr>
          <p:cNvSpPr>
            <a:spLocks noGrp="1"/>
          </p:cNvSpPr>
          <p:nvPr>
            <p:ph type="sldNum" sz="quarter" idx="12"/>
          </p:nvPr>
        </p:nvSpPr>
        <p:spPr/>
        <p:txBody>
          <a:bodyPr/>
          <a:lstStyle/>
          <a:p>
            <a:fld id="{A2FD0E9F-A9EC-4DA7-8EFD-D9EDD838F4BB}" type="slidenum">
              <a:rPr lang="en-US" smtClean="0"/>
              <a:t>‹#›</a:t>
            </a:fld>
            <a:endParaRPr lang="en-US"/>
          </a:p>
        </p:txBody>
      </p:sp>
    </p:spTree>
    <p:extLst>
      <p:ext uri="{BB962C8B-B14F-4D97-AF65-F5344CB8AC3E}">
        <p14:creationId xmlns:p14="http://schemas.microsoft.com/office/powerpoint/2010/main" val="41821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86824-A7CC-4726-A1D0-15B4054E70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D699F3-3C67-49A2-A687-1CDC0192FA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48648-7238-4A8A-868F-95E4A0ABDB51}"/>
              </a:ext>
            </a:extLst>
          </p:cNvPr>
          <p:cNvSpPr>
            <a:spLocks noGrp="1"/>
          </p:cNvSpPr>
          <p:nvPr>
            <p:ph type="dt" sz="half" idx="10"/>
          </p:nvPr>
        </p:nvSpPr>
        <p:spPr/>
        <p:txBody>
          <a:bodyPr/>
          <a:lstStyle/>
          <a:p>
            <a:fld id="{EDD99FA5-B42F-4C2A-8FED-76AD588BE789}" type="datetimeFigureOut">
              <a:rPr lang="en-US" smtClean="0"/>
              <a:t>10/19/2018</a:t>
            </a:fld>
            <a:endParaRPr lang="en-US"/>
          </a:p>
        </p:txBody>
      </p:sp>
      <p:sp>
        <p:nvSpPr>
          <p:cNvPr id="5" name="Footer Placeholder 4">
            <a:extLst>
              <a:ext uri="{FF2B5EF4-FFF2-40B4-BE49-F238E27FC236}">
                <a16:creationId xmlns:a16="http://schemas.microsoft.com/office/drawing/2014/main" id="{D28779BE-E4F7-4A78-8B67-A4EEFF9E4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DE5DD-3E8F-41D8-AABA-6D03884A6A9D}"/>
              </a:ext>
            </a:extLst>
          </p:cNvPr>
          <p:cNvSpPr>
            <a:spLocks noGrp="1"/>
          </p:cNvSpPr>
          <p:nvPr>
            <p:ph type="sldNum" sz="quarter" idx="12"/>
          </p:nvPr>
        </p:nvSpPr>
        <p:spPr/>
        <p:txBody>
          <a:bodyPr/>
          <a:lstStyle/>
          <a:p>
            <a:fld id="{A2FD0E9F-A9EC-4DA7-8EFD-D9EDD838F4BB}" type="slidenum">
              <a:rPr lang="en-US" smtClean="0"/>
              <a:t>‹#›</a:t>
            </a:fld>
            <a:endParaRPr lang="en-US"/>
          </a:p>
        </p:txBody>
      </p:sp>
    </p:spTree>
    <p:extLst>
      <p:ext uri="{BB962C8B-B14F-4D97-AF65-F5344CB8AC3E}">
        <p14:creationId xmlns:p14="http://schemas.microsoft.com/office/powerpoint/2010/main" val="4102610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748E31-802A-4BBF-BEA1-2C69474838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D5DA4D-9AEE-41DF-8721-81A5E7D1534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22EDD-A86F-4B84-A89B-4309F913B4D2}"/>
              </a:ext>
            </a:extLst>
          </p:cNvPr>
          <p:cNvSpPr>
            <a:spLocks noGrp="1"/>
          </p:cNvSpPr>
          <p:nvPr>
            <p:ph type="dt" sz="half" idx="10"/>
          </p:nvPr>
        </p:nvSpPr>
        <p:spPr/>
        <p:txBody>
          <a:bodyPr/>
          <a:lstStyle/>
          <a:p>
            <a:fld id="{EDD99FA5-B42F-4C2A-8FED-76AD588BE789}" type="datetimeFigureOut">
              <a:rPr lang="en-US" smtClean="0"/>
              <a:t>10/19/2018</a:t>
            </a:fld>
            <a:endParaRPr lang="en-US"/>
          </a:p>
        </p:txBody>
      </p:sp>
      <p:sp>
        <p:nvSpPr>
          <p:cNvPr id="5" name="Footer Placeholder 4">
            <a:extLst>
              <a:ext uri="{FF2B5EF4-FFF2-40B4-BE49-F238E27FC236}">
                <a16:creationId xmlns:a16="http://schemas.microsoft.com/office/drawing/2014/main" id="{274C2227-2B79-41D6-927F-2A079F948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8C4F16-273B-4256-91D0-BF08083BCD2E}"/>
              </a:ext>
            </a:extLst>
          </p:cNvPr>
          <p:cNvSpPr>
            <a:spLocks noGrp="1"/>
          </p:cNvSpPr>
          <p:nvPr>
            <p:ph type="sldNum" sz="quarter" idx="12"/>
          </p:nvPr>
        </p:nvSpPr>
        <p:spPr/>
        <p:txBody>
          <a:bodyPr/>
          <a:lstStyle/>
          <a:p>
            <a:fld id="{A2FD0E9F-A9EC-4DA7-8EFD-D9EDD838F4BB}" type="slidenum">
              <a:rPr lang="en-US" smtClean="0"/>
              <a:t>‹#›</a:t>
            </a:fld>
            <a:endParaRPr lang="en-US"/>
          </a:p>
        </p:txBody>
      </p:sp>
    </p:spTree>
    <p:extLst>
      <p:ext uri="{BB962C8B-B14F-4D97-AF65-F5344CB8AC3E}">
        <p14:creationId xmlns:p14="http://schemas.microsoft.com/office/powerpoint/2010/main" val="125684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C02F3-5317-4154-B4BE-14D7ECA1DE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7434C5-3ACA-41F5-8E1F-39761C2151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6EECA9-BC96-4E7D-8DC7-CADFC35FCE91}"/>
              </a:ext>
            </a:extLst>
          </p:cNvPr>
          <p:cNvSpPr>
            <a:spLocks noGrp="1"/>
          </p:cNvSpPr>
          <p:nvPr>
            <p:ph type="dt" sz="half" idx="10"/>
          </p:nvPr>
        </p:nvSpPr>
        <p:spPr/>
        <p:txBody>
          <a:bodyPr/>
          <a:lstStyle/>
          <a:p>
            <a:fld id="{EDD99FA5-B42F-4C2A-8FED-76AD588BE789}" type="datetimeFigureOut">
              <a:rPr lang="en-US" smtClean="0"/>
              <a:t>10/19/2018</a:t>
            </a:fld>
            <a:endParaRPr lang="en-US"/>
          </a:p>
        </p:txBody>
      </p:sp>
      <p:sp>
        <p:nvSpPr>
          <p:cNvPr id="5" name="Footer Placeholder 4">
            <a:extLst>
              <a:ext uri="{FF2B5EF4-FFF2-40B4-BE49-F238E27FC236}">
                <a16:creationId xmlns:a16="http://schemas.microsoft.com/office/drawing/2014/main" id="{78D4D7DA-C794-4BAE-BE9B-013C479D12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849399-D88A-4714-9270-B41F36CF586A}"/>
              </a:ext>
            </a:extLst>
          </p:cNvPr>
          <p:cNvSpPr>
            <a:spLocks noGrp="1"/>
          </p:cNvSpPr>
          <p:nvPr>
            <p:ph type="sldNum" sz="quarter" idx="12"/>
          </p:nvPr>
        </p:nvSpPr>
        <p:spPr/>
        <p:txBody>
          <a:bodyPr/>
          <a:lstStyle/>
          <a:p>
            <a:fld id="{A2FD0E9F-A9EC-4DA7-8EFD-D9EDD838F4BB}" type="slidenum">
              <a:rPr lang="en-US" smtClean="0"/>
              <a:t>‹#›</a:t>
            </a:fld>
            <a:endParaRPr lang="en-US"/>
          </a:p>
        </p:txBody>
      </p:sp>
    </p:spTree>
    <p:extLst>
      <p:ext uri="{BB962C8B-B14F-4D97-AF65-F5344CB8AC3E}">
        <p14:creationId xmlns:p14="http://schemas.microsoft.com/office/powerpoint/2010/main" val="236514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0111-03B1-4D39-8B3B-1C1FE898FD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5D55A4-5939-4CD1-96DF-515FC29C5E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7AB613-3BF1-4CC5-A91E-665F2A2FC7F7}"/>
              </a:ext>
            </a:extLst>
          </p:cNvPr>
          <p:cNvSpPr>
            <a:spLocks noGrp="1"/>
          </p:cNvSpPr>
          <p:nvPr>
            <p:ph type="dt" sz="half" idx="10"/>
          </p:nvPr>
        </p:nvSpPr>
        <p:spPr/>
        <p:txBody>
          <a:bodyPr/>
          <a:lstStyle/>
          <a:p>
            <a:fld id="{EDD99FA5-B42F-4C2A-8FED-76AD588BE789}" type="datetimeFigureOut">
              <a:rPr lang="en-US" smtClean="0"/>
              <a:t>10/19/2018</a:t>
            </a:fld>
            <a:endParaRPr lang="en-US"/>
          </a:p>
        </p:txBody>
      </p:sp>
      <p:sp>
        <p:nvSpPr>
          <p:cNvPr id="5" name="Footer Placeholder 4">
            <a:extLst>
              <a:ext uri="{FF2B5EF4-FFF2-40B4-BE49-F238E27FC236}">
                <a16:creationId xmlns:a16="http://schemas.microsoft.com/office/drawing/2014/main" id="{9E756BCE-A228-48F2-8ED1-9CE535DA32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C39692-F9FD-45A7-90E4-91D278DAADC7}"/>
              </a:ext>
            </a:extLst>
          </p:cNvPr>
          <p:cNvSpPr>
            <a:spLocks noGrp="1"/>
          </p:cNvSpPr>
          <p:nvPr>
            <p:ph type="sldNum" sz="quarter" idx="12"/>
          </p:nvPr>
        </p:nvSpPr>
        <p:spPr/>
        <p:txBody>
          <a:bodyPr/>
          <a:lstStyle/>
          <a:p>
            <a:fld id="{A2FD0E9F-A9EC-4DA7-8EFD-D9EDD838F4BB}" type="slidenum">
              <a:rPr lang="en-US" smtClean="0"/>
              <a:t>‹#›</a:t>
            </a:fld>
            <a:endParaRPr lang="en-US"/>
          </a:p>
        </p:txBody>
      </p:sp>
    </p:spTree>
    <p:extLst>
      <p:ext uri="{BB962C8B-B14F-4D97-AF65-F5344CB8AC3E}">
        <p14:creationId xmlns:p14="http://schemas.microsoft.com/office/powerpoint/2010/main" val="2303978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AE5C8-51A1-42FE-B036-020D8D7C23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82B91-B48F-47E9-8CD4-6D4AD7B12AD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0134EF-B75E-4F83-9AC2-9BE9505174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3156C9-B870-4042-84DB-841DFA99E9E8}"/>
              </a:ext>
            </a:extLst>
          </p:cNvPr>
          <p:cNvSpPr>
            <a:spLocks noGrp="1"/>
          </p:cNvSpPr>
          <p:nvPr>
            <p:ph type="dt" sz="half" idx="10"/>
          </p:nvPr>
        </p:nvSpPr>
        <p:spPr/>
        <p:txBody>
          <a:bodyPr/>
          <a:lstStyle/>
          <a:p>
            <a:fld id="{EDD99FA5-B42F-4C2A-8FED-76AD588BE789}" type="datetimeFigureOut">
              <a:rPr lang="en-US" smtClean="0"/>
              <a:t>10/19/2018</a:t>
            </a:fld>
            <a:endParaRPr lang="en-US"/>
          </a:p>
        </p:txBody>
      </p:sp>
      <p:sp>
        <p:nvSpPr>
          <p:cNvPr id="6" name="Footer Placeholder 5">
            <a:extLst>
              <a:ext uri="{FF2B5EF4-FFF2-40B4-BE49-F238E27FC236}">
                <a16:creationId xmlns:a16="http://schemas.microsoft.com/office/drawing/2014/main" id="{1F268578-E6D3-489A-B637-FE4A83FF4A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FACE4E-C482-40D6-B2D5-143490AD0755}"/>
              </a:ext>
            </a:extLst>
          </p:cNvPr>
          <p:cNvSpPr>
            <a:spLocks noGrp="1"/>
          </p:cNvSpPr>
          <p:nvPr>
            <p:ph type="sldNum" sz="quarter" idx="12"/>
          </p:nvPr>
        </p:nvSpPr>
        <p:spPr/>
        <p:txBody>
          <a:bodyPr/>
          <a:lstStyle/>
          <a:p>
            <a:fld id="{A2FD0E9F-A9EC-4DA7-8EFD-D9EDD838F4BB}" type="slidenum">
              <a:rPr lang="en-US" smtClean="0"/>
              <a:t>‹#›</a:t>
            </a:fld>
            <a:endParaRPr lang="en-US"/>
          </a:p>
        </p:txBody>
      </p:sp>
    </p:spTree>
    <p:extLst>
      <p:ext uri="{BB962C8B-B14F-4D97-AF65-F5344CB8AC3E}">
        <p14:creationId xmlns:p14="http://schemas.microsoft.com/office/powerpoint/2010/main" val="3997937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1B0F4-2845-4DAF-B955-63D5440AFF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337863-DE22-43B7-B9AF-EA8A6AFBE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480EDBD-4B54-45EA-B790-26939C9DA82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19B77E-F6C9-422E-B14F-F3D5B57B75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D74E3B9-59D6-4EE4-8A34-D8C63B55F54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0350FB-D083-4A00-850D-293057767CCD}"/>
              </a:ext>
            </a:extLst>
          </p:cNvPr>
          <p:cNvSpPr>
            <a:spLocks noGrp="1"/>
          </p:cNvSpPr>
          <p:nvPr>
            <p:ph type="dt" sz="half" idx="10"/>
          </p:nvPr>
        </p:nvSpPr>
        <p:spPr/>
        <p:txBody>
          <a:bodyPr/>
          <a:lstStyle/>
          <a:p>
            <a:fld id="{EDD99FA5-B42F-4C2A-8FED-76AD588BE789}" type="datetimeFigureOut">
              <a:rPr lang="en-US" smtClean="0"/>
              <a:t>10/19/2018</a:t>
            </a:fld>
            <a:endParaRPr lang="en-US"/>
          </a:p>
        </p:txBody>
      </p:sp>
      <p:sp>
        <p:nvSpPr>
          <p:cNvPr id="8" name="Footer Placeholder 7">
            <a:extLst>
              <a:ext uri="{FF2B5EF4-FFF2-40B4-BE49-F238E27FC236}">
                <a16:creationId xmlns:a16="http://schemas.microsoft.com/office/drawing/2014/main" id="{56FD668F-D803-40AB-8EA8-9002AC5FFB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3896B8-3C4F-4D2F-A90B-93502FD56B28}"/>
              </a:ext>
            </a:extLst>
          </p:cNvPr>
          <p:cNvSpPr>
            <a:spLocks noGrp="1"/>
          </p:cNvSpPr>
          <p:nvPr>
            <p:ph type="sldNum" sz="quarter" idx="12"/>
          </p:nvPr>
        </p:nvSpPr>
        <p:spPr/>
        <p:txBody>
          <a:bodyPr/>
          <a:lstStyle/>
          <a:p>
            <a:fld id="{A2FD0E9F-A9EC-4DA7-8EFD-D9EDD838F4BB}" type="slidenum">
              <a:rPr lang="en-US" smtClean="0"/>
              <a:t>‹#›</a:t>
            </a:fld>
            <a:endParaRPr lang="en-US"/>
          </a:p>
        </p:txBody>
      </p:sp>
    </p:spTree>
    <p:extLst>
      <p:ext uri="{BB962C8B-B14F-4D97-AF65-F5344CB8AC3E}">
        <p14:creationId xmlns:p14="http://schemas.microsoft.com/office/powerpoint/2010/main" val="3648220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CC06C-2846-481E-AF27-C0D0751BE0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5E8129-91BC-47D6-8591-569CF2DB07EC}"/>
              </a:ext>
            </a:extLst>
          </p:cNvPr>
          <p:cNvSpPr>
            <a:spLocks noGrp="1"/>
          </p:cNvSpPr>
          <p:nvPr>
            <p:ph type="dt" sz="half" idx="10"/>
          </p:nvPr>
        </p:nvSpPr>
        <p:spPr/>
        <p:txBody>
          <a:bodyPr/>
          <a:lstStyle/>
          <a:p>
            <a:fld id="{EDD99FA5-B42F-4C2A-8FED-76AD588BE789}" type="datetimeFigureOut">
              <a:rPr lang="en-US" smtClean="0"/>
              <a:t>10/19/2018</a:t>
            </a:fld>
            <a:endParaRPr lang="en-US"/>
          </a:p>
        </p:txBody>
      </p:sp>
      <p:sp>
        <p:nvSpPr>
          <p:cNvPr id="4" name="Footer Placeholder 3">
            <a:extLst>
              <a:ext uri="{FF2B5EF4-FFF2-40B4-BE49-F238E27FC236}">
                <a16:creationId xmlns:a16="http://schemas.microsoft.com/office/drawing/2014/main" id="{2866E6BC-3EEE-46A8-9501-B7051D26E2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084A1A-F422-4393-BAB0-594436D9D30F}"/>
              </a:ext>
            </a:extLst>
          </p:cNvPr>
          <p:cNvSpPr>
            <a:spLocks noGrp="1"/>
          </p:cNvSpPr>
          <p:nvPr>
            <p:ph type="sldNum" sz="quarter" idx="12"/>
          </p:nvPr>
        </p:nvSpPr>
        <p:spPr/>
        <p:txBody>
          <a:bodyPr/>
          <a:lstStyle/>
          <a:p>
            <a:fld id="{A2FD0E9F-A9EC-4DA7-8EFD-D9EDD838F4BB}" type="slidenum">
              <a:rPr lang="en-US" smtClean="0"/>
              <a:t>‹#›</a:t>
            </a:fld>
            <a:endParaRPr lang="en-US"/>
          </a:p>
        </p:txBody>
      </p:sp>
    </p:spTree>
    <p:extLst>
      <p:ext uri="{BB962C8B-B14F-4D97-AF65-F5344CB8AC3E}">
        <p14:creationId xmlns:p14="http://schemas.microsoft.com/office/powerpoint/2010/main" val="4096278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550DA5-97EB-4876-A94C-38F37E91A44D}"/>
              </a:ext>
            </a:extLst>
          </p:cNvPr>
          <p:cNvSpPr>
            <a:spLocks noGrp="1"/>
          </p:cNvSpPr>
          <p:nvPr>
            <p:ph type="dt" sz="half" idx="10"/>
          </p:nvPr>
        </p:nvSpPr>
        <p:spPr/>
        <p:txBody>
          <a:bodyPr/>
          <a:lstStyle/>
          <a:p>
            <a:fld id="{EDD99FA5-B42F-4C2A-8FED-76AD588BE789}" type="datetimeFigureOut">
              <a:rPr lang="en-US" smtClean="0"/>
              <a:t>10/19/2018</a:t>
            </a:fld>
            <a:endParaRPr lang="en-US"/>
          </a:p>
        </p:txBody>
      </p:sp>
      <p:sp>
        <p:nvSpPr>
          <p:cNvPr id="3" name="Footer Placeholder 2">
            <a:extLst>
              <a:ext uri="{FF2B5EF4-FFF2-40B4-BE49-F238E27FC236}">
                <a16:creationId xmlns:a16="http://schemas.microsoft.com/office/drawing/2014/main" id="{C2B7A552-B534-4DCF-BC81-B7E0BA4410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5A47E5-AE65-4234-890C-FAF984ADE50D}"/>
              </a:ext>
            </a:extLst>
          </p:cNvPr>
          <p:cNvSpPr>
            <a:spLocks noGrp="1"/>
          </p:cNvSpPr>
          <p:nvPr>
            <p:ph type="sldNum" sz="quarter" idx="12"/>
          </p:nvPr>
        </p:nvSpPr>
        <p:spPr/>
        <p:txBody>
          <a:bodyPr/>
          <a:lstStyle/>
          <a:p>
            <a:fld id="{A2FD0E9F-A9EC-4DA7-8EFD-D9EDD838F4BB}" type="slidenum">
              <a:rPr lang="en-US" smtClean="0"/>
              <a:t>‹#›</a:t>
            </a:fld>
            <a:endParaRPr lang="en-US"/>
          </a:p>
        </p:txBody>
      </p:sp>
    </p:spTree>
    <p:extLst>
      <p:ext uri="{BB962C8B-B14F-4D97-AF65-F5344CB8AC3E}">
        <p14:creationId xmlns:p14="http://schemas.microsoft.com/office/powerpoint/2010/main" val="2502748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57082-2AD9-4BCB-82DC-CEF5CDC61C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182558-E627-41FC-9E11-FA0134E197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9AC183-54F2-4566-B5BD-A1491BBC4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A91EDE-D116-45E4-8D26-C3C8DF4AE2B3}"/>
              </a:ext>
            </a:extLst>
          </p:cNvPr>
          <p:cNvSpPr>
            <a:spLocks noGrp="1"/>
          </p:cNvSpPr>
          <p:nvPr>
            <p:ph type="dt" sz="half" idx="10"/>
          </p:nvPr>
        </p:nvSpPr>
        <p:spPr/>
        <p:txBody>
          <a:bodyPr/>
          <a:lstStyle/>
          <a:p>
            <a:fld id="{EDD99FA5-B42F-4C2A-8FED-76AD588BE789}" type="datetimeFigureOut">
              <a:rPr lang="en-US" smtClean="0"/>
              <a:t>10/19/2018</a:t>
            </a:fld>
            <a:endParaRPr lang="en-US"/>
          </a:p>
        </p:txBody>
      </p:sp>
      <p:sp>
        <p:nvSpPr>
          <p:cNvPr id="6" name="Footer Placeholder 5">
            <a:extLst>
              <a:ext uri="{FF2B5EF4-FFF2-40B4-BE49-F238E27FC236}">
                <a16:creationId xmlns:a16="http://schemas.microsoft.com/office/drawing/2014/main" id="{ED41835A-E4F3-4B67-85CB-B4933B320F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A29B1B-4A58-4EBB-9950-FCDAE41222D3}"/>
              </a:ext>
            </a:extLst>
          </p:cNvPr>
          <p:cNvSpPr>
            <a:spLocks noGrp="1"/>
          </p:cNvSpPr>
          <p:nvPr>
            <p:ph type="sldNum" sz="quarter" idx="12"/>
          </p:nvPr>
        </p:nvSpPr>
        <p:spPr/>
        <p:txBody>
          <a:bodyPr/>
          <a:lstStyle/>
          <a:p>
            <a:fld id="{A2FD0E9F-A9EC-4DA7-8EFD-D9EDD838F4BB}" type="slidenum">
              <a:rPr lang="en-US" smtClean="0"/>
              <a:t>‹#›</a:t>
            </a:fld>
            <a:endParaRPr lang="en-US"/>
          </a:p>
        </p:txBody>
      </p:sp>
    </p:spTree>
    <p:extLst>
      <p:ext uri="{BB962C8B-B14F-4D97-AF65-F5344CB8AC3E}">
        <p14:creationId xmlns:p14="http://schemas.microsoft.com/office/powerpoint/2010/main" val="122514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8DD47-D82D-4FCB-B3BB-BB4A505B9B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2915D2-C9F0-4DAD-B50E-8C85A1CCAC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D0284C-FA4E-4776-B96B-95593B92A4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74A656-5E1E-420C-94C9-58A53A597857}"/>
              </a:ext>
            </a:extLst>
          </p:cNvPr>
          <p:cNvSpPr>
            <a:spLocks noGrp="1"/>
          </p:cNvSpPr>
          <p:nvPr>
            <p:ph type="dt" sz="half" idx="10"/>
          </p:nvPr>
        </p:nvSpPr>
        <p:spPr/>
        <p:txBody>
          <a:bodyPr/>
          <a:lstStyle/>
          <a:p>
            <a:fld id="{EDD99FA5-B42F-4C2A-8FED-76AD588BE789}" type="datetimeFigureOut">
              <a:rPr lang="en-US" smtClean="0"/>
              <a:t>10/19/2018</a:t>
            </a:fld>
            <a:endParaRPr lang="en-US"/>
          </a:p>
        </p:txBody>
      </p:sp>
      <p:sp>
        <p:nvSpPr>
          <p:cNvPr id="6" name="Footer Placeholder 5">
            <a:extLst>
              <a:ext uri="{FF2B5EF4-FFF2-40B4-BE49-F238E27FC236}">
                <a16:creationId xmlns:a16="http://schemas.microsoft.com/office/drawing/2014/main" id="{1A5A702F-67A4-41A5-8126-4549216D1C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7DBCCB-4D31-40F7-8939-548AF94BA038}"/>
              </a:ext>
            </a:extLst>
          </p:cNvPr>
          <p:cNvSpPr>
            <a:spLocks noGrp="1"/>
          </p:cNvSpPr>
          <p:nvPr>
            <p:ph type="sldNum" sz="quarter" idx="12"/>
          </p:nvPr>
        </p:nvSpPr>
        <p:spPr/>
        <p:txBody>
          <a:bodyPr/>
          <a:lstStyle/>
          <a:p>
            <a:fld id="{A2FD0E9F-A9EC-4DA7-8EFD-D9EDD838F4BB}" type="slidenum">
              <a:rPr lang="en-US" smtClean="0"/>
              <a:t>‹#›</a:t>
            </a:fld>
            <a:endParaRPr lang="en-US"/>
          </a:p>
        </p:txBody>
      </p:sp>
    </p:spTree>
    <p:extLst>
      <p:ext uri="{BB962C8B-B14F-4D97-AF65-F5344CB8AC3E}">
        <p14:creationId xmlns:p14="http://schemas.microsoft.com/office/powerpoint/2010/main" val="558125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F8AE8C-44E5-4BDA-A699-FE20ABB62E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670B5A-0834-488B-A4B9-B10243E6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C8752B-9394-4E68-AC44-121737A1ED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99FA5-B42F-4C2A-8FED-76AD588BE789}" type="datetimeFigureOut">
              <a:rPr lang="en-US" smtClean="0"/>
              <a:t>10/19/2018</a:t>
            </a:fld>
            <a:endParaRPr lang="en-US"/>
          </a:p>
        </p:txBody>
      </p:sp>
      <p:sp>
        <p:nvSpPr>
          <p:cNvPr id="5" name="Footer Placeholder 4">
            <a:extLst>
              <a:ext uri="{FF2B5EF4-FFF2-40B4-BE49-F238E27FC236}">
                <a16:creationId xmlns:a16="http://schemas.microsoft.com/office/drawing/2014/main" id="{3863480A-2DF6-45E9-8406-D0CF963704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043B77-92DD-4492-A146-AB2AAE869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D0E9F-A9EC-4DA7-8EFD-D9EDD838F4BB}" type="slidenum">
              <a:rPr lang="en-US" smtClean="0"/>
              <a:t>‹#›</a:t>
            </a:fld>
            <a:endParaRPr lang="en-US"/>
          </a:p>
        </p:txBody>
      </p:sp>
    </p:spTree>
    <p:extLst>
      <p:ext uri="{BB962C8B-B14F-4D97-AF65-F5344CB8AC3E}">
        <p14:creationId xmlns:p14="http://schemas.microsoft.com/office/powerpoint/2010/main" val="319775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8BEA-2DAF-4DA1-8ADB-4F2566E5E564}"/>
              </a:ext>
            </a:extLst>
          </p:cNvPr>
          <p:cNvSpPr>
            <a:spLocks noGrp="1"/>
          </p:cNvSpPr>
          <p:nvPr>
            <p:ph type="ctrTitle"/>
          </p:nvPr>
        </p:nvSpPr>
        <p:spPr>
          <a:xfrm>
            <a:off x="432619" y="482266"/>
            <a:ext cx="5663381" cy="3747063"/>
          </a:xfrm>
        </p:spPr>
        <p:txBody>
          <a:bodyPr anchor="t">
            <a:normAutofit/>
          </a:bodyPr>
          <a:lstStyle/>
          <a:p>
            <a:pPr>
              <a:lnSpc>
                <a:spcPct val="100000"/>
              </a:lnSpc>
            </a:pPr>
            <a:r>
              <a:rPr lang="en-US" sz="7200" dirty="0">
                <a:solidFill>
                  <a:schemeClr val="accent3">
                    <a:lumMod val="20000"/>
                    <a:lumOff val="80000"/>
                  </a:schemeClr>
                </a:solidFill>
                <a:latin typeface="Mervale Script" panose="03060506000000020000" pitchFamily="66" charset="0"/>
              </a:rPr>
              <a:t>A Christian’s View</a:t>
            </a:r>
            <a:br>
              <a:rPr lang="en-US" sz="7200" dirty="0">
                <a:solidFill>
                  <a:schemeClr val="accent3">
                    <a:lumMod val="20000"/>
                    <a:lumOff val="80000"/>
                  </a:schemeClr>
                </a:solidFill>
                <a:latin typeface="Mervale Script" panose="03060506000000020000" pitchFamily="66" charset="0"/>
              </a:rPr>
            </a:br>
            <a:r>
              <a:rPr lang="en-US" dirty="0">
                <a:solidFill>
                  <a:schemeClr val="accent3">
                    <a:lumMod val="20000"/>
                    <a:lumOff val="80000"/>
                  </a:schemeClr>
                </a:solidFill>
                <a:latin typeface="Mervale Script" panose="03060506000000020000" pitchFamily="66" charset="0"/>
              </a:rPr>
              <a:t>of the</a:t>
            </a:r>
            <a:br>
              <a:rPr lang="en-US" sz="7200" dirty="0">
                <a:solidFill>
                  <a:schemeClr val="accent3">
                    <a:lumMod val="20000"/>
                    <a:lumOff val="80000"/>
                  </a:schemeClr>
                </a:solidFill>
                <a:latin typeface="Mervale Script" panose="03060506000000020000" pitchFamily="66" charset="0"/>
              </a:rPr>
            </a:br>
            <a:r>
              <a:rPr lang="en-US" sz="7200" dirty="0">
                <a:solidFill>
                  <a:schemeClr val="accent3">
                    <a:lumMod val="20000"/>
                    <a:lumOff val="80000"/>
                  </a:schemeClr>
                </a:solidFill>
                <a:latin typeface="Mervale Script" panose="03060506000000020000" pitchFamily="66" charset="0"/>
              </a:rPr>
              <a:t>Unborn</a:t>
            </a:r>
          </a:p>
        </p:txBody>
      </p:sp>
      <p:sp>
        <p:nvSpPr>
          <p:cNvPr id="3" name="Subtitle 2">
            <a:extLst>
              <a:ext uri="{FF2B5EF4-FFF2-40B4-BE49-F238E27FC236}">
                <a16:creationId xmlns:a16="http://schemas.microsoft.com/office/drawing/2014/main" id="{9F5027AB-EF51-448A-86F7-B93ACEC16429}"/>
              </a:ext>
            </a:extLst>
          </p:cNvPr>
          <p:cNvSpPr>
            <a:spLocks noGrp="1"/>
          </p:cNvSpPr>
          <p:nvPr>
            <p:ph type="subTitle" idx="1"/>
          </p:nvPr>
        </p:nvSpPr>
        <p:spPr>
          <a:xfrm>
            <a:off x="432619" y="4240311"/>
            <a:ext cx="5663381" cy="1649361"/>
          </a:xfrm>
        </p:spPr>
        <p:txBody>
          <a:bodyPr>
            <a:normAutofit/>
          </a:bodyPr>
          <a:lstStyle/>
          <a:p>
            <a:r>
              <a:rPr lang="en-US" sz="4400" dirty="0">
                <a:solidFill>
                  <a:schemeClr val="accent3">
                    <a:lumMod val="20000"/>
                    <a:lumOff val="80000"/>
                  </a:schemeClr>
                </a:solidFill>
              </a:rPr>
              <a:t>Psalm 139:1-16</a:t>
            </a:r>
          </a:p>
        </p:txBody>
      </p:sp>
    </p:spTree>
    <p:extLst>
      <p:ext uri="{BB962C8B-B14F-4D97-AF65-F5344CB8AC3E}">
        <p14:creationId xmlns:p14="http://schemas.microsoft.com/office/powerpoint/2010/main" val="2514320458"/>
      </p:ext>
    </p:extLst>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56D02-5B41-4404-B84E-3F0216F9791C}"/>
              </a:ext>
            </a:extLst>
          </p:cNvPr>
          <p:cNvSpPr>
            <a:spLocks noGrp="1"/>
          </p:cNvSpPr>
          <p:nvPr>
            <p:ph type="title"/>
          </p:nvPr>
        </p:nvSpPr>
        <p:spPr>
          <a:xfrm>
            <a:off x="429208" y="271820"/>
            <a:ext cx="11364686" cy="1325563"/>
          </a:xfrm>
        </p:spPr>
        <p:txBody>
          <a:bodyPr>
            <a:normAutofit/>
          </a:bodyPr>
          <a:lstStyle/>
          <a:p>
            <a:r>
              <a:rPr lang="en-US" sz="6000" dirty="0">
                <a:solidFill>
                  <a:schemeClr val="accent3">
                    <a:lumMod val="20000"/>
                    <a:lumOff val="80000"/>
                  </a:schemeClr>
                </a:solidFill>
                <a:latin typeface="Mervale Script" panose="03060506000000020000" pitchFamily="66" charset="0"/>
              </a:rPr>
              <a:t>What does the Bible say about the Unborn?</a:t>
            </a:r>
          </a:p>
        </p:txBody>
      </p:sp>
      <p:sp>
        <p:nvSpPr>
          <p:cNvPr id="3" name="Content Placeholder 2">
            <a:extLst>
              <a:ext uri="{FF2B5EF4-FFF2-40B4-BE49-F238E27FC236}">
                <a16:creationId xmlns:a16="http://schemas.microsoft.com/office/drawing/2014/main" id="{8BDD1765-AA40-4266-8020-E23CD71B09FF}"/>
              </a:ext>
            </a:extLst>
          </p:cNvPr>
          <p:cNvSpPr>
            <a:spLocks noGrp="1"/>
          </p:cNvSpPr>
          <p:nvPr>
            <p:ph idx="1"/>
          </p:nvPr>
        </p:nvSpPr>
        <p:spPr>
          <a:xfrm>
            <a:off x="429207" y="1750980"/>
            <a:ext cx="11364685" cy="4835200"/>
          </a:xfrm>
        </p:spPr>
        <p:txBody>
          <a:bodyPr>
            <a:normAutofit/>
          </a:bodyPr>
          <a:lstStyle/>
          <a:p>
            <a:pPr marL="0" indent="0" algn="ctr">
              <a:buNone/>
            </a:pPr>
            <a:r>
              <a:rPr lang="en-US" sz="4400" b="1" dirty="0">
                <a:solidFill>
                  <a:schemeClr val="accent3">
                    <a:lumMod val="20000"/>
                    <a:lumOff val="80000"/>
                  </a:schemeClr>
                </a:solidFill>
              </a:rPr>
              <a:t>“you shall give life for life”</a:t>
            </a:r>
          </a:p>
          <a:p>
            <a:pPr marL="0" indent="0" algn="ctr">
              <a:buNone/>
            </a:pPr>
            <a:r>
              <a:rPr lang="en-US" sz="4000" dirty="0">
                <a:solidFill>
                  <a:srgbClr val="FFFF00"/>
                </a:solidFill>
              </a:rPr>
              <a:t>Exodus 21:22-25</a:t>
            </a:r>
          </a:p>
          <a:p>
            <a:pPr marL="0" indent="0" algn="ctr">
              <a:buNone/>
            </a:pPr>
            <a:r>
              <a:rPr lang="en-US" sz="4400" b="1" dirty="0">
                <a:solidFill>
                  <a:schemeClr val="accent3">
                    <a:lumMod val="20000"/>
                    <a:lumOff val="80000"/>
                  </a:schemeClr>
                </a:solidFill>
              </a:rPr>
              <a:t>“the babe leaped in her womb”</a:t>
            </a:r>
          </a:p>
          <a:p>
            <a:pPr marL="0" indent="0" algn="ctr">
              <a:buNone/>
            </a:pPr>
            <a:r>
              <a:rPr lang="en-US" sz="4000" dirty="0">
                <a:solidFill>
                  <a:srgbClr val="FFFF00"/>
                </a:solidFill>
              </a:rPr>
              <a:t>Luke 1:39-41</a:t>
            </a:r>
          </a:p>
          <a:p>
            <a:pPr marL="0" indent="0" algn="ctr">
              <a:buNone/>
            </a:pPr>
            <a:r>
              <a:rPr lang="en-US" sz="4400" b="1" dirty="0">
                <a:solidFill>
                  <a:schemeClr val="accent3">
                    <a:lumMod val="20000"/>
                    <a:lumOff val="80000"/>
                  </a:schemeClr>
                </a:solidFill>
              </a:rPr>
              <a:t>“how the bones grow in the womb                                of her who is with child”</a:t>
            </a:r>
          </a:p>
          <a:p>
            <a:pPr marL="0" indent="0" algn="ctr">
              <a:buNone/>
            </a:pPr>
            <a:r>
              <a:rPr lang="en-US" sz="4000" dirty="0">
                <a:solidFill>
                  <a:srgbClr val="FFFF00"/>
                </a:solidFill>
              </a:rPr>
              <a:t>Ecclesiastes 11:3-5</a:t>
            </a:r>
          </a:p>
        </p:txBody>
      </p:sp>
    </p:spTree>
    <p:extLst>
      <p:ext uri="{BB962C8B-B14F-4D97-AF65-F5344CB8AC3E}">
        <p14:creationId xmlns:p14="http://schemas.microsoft.com/office/powerpoint/2010/main" val="4286365158"/>
      </p:ext>
    </p:ext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8BEA-2DAF-4DA1-8ADB-4F2566E5E564}"/>
              </a:ext>
            </a:extLst>
          </p:cNvPr>
          <p:cNvSpPr>
            <a:spLocks noGrp="1"/>
          </p:cNvSpPr>
          <p:nvPr>
            <p:ph type="ctrTitle"/>
          </p:nvPr>
        </p:nvSpPr>
        <p:spPr>
          <a:xfrm>
            <a:off x="432620" y="221012"/>
            <a:ext cx="5165748" cy="1324947"/>
          </a:xfrm>
        </p:spPr>
        <p:txBody>
          <a:bodyPr anchor="t">
            <a:normAutofit/>
          </a:bodyPr>
          <a:lstStyle/>
          <a:p>
            <a:pPr>
              <a:lnSpc>
                <a:spcPct val="100000"/>
              </a:lnSpc>
            </a:pPr>
            <a:r>
              <a:rPr lang="en-US" sz="7200" dirty="0">
                <a:solidFill>
                  <a:schemeClr val="accent3">
                    <a:lumMod val="20000"/>
                    <a:lumOff val="80000"/>
                  </a:schemeClr>
                </a:solidFill>
                <a:latin typeface="Mervale Script" panose="03060506000000020000" pitchFamily="66" charset="0"/>
              </a:rPr>
              <a:t>Conclusion</a:t>
            </a:r>
          </a:p>
        </p:txBody>
      </p:sp>
      <p:sp>
        <p:nvSpPr>
          <p:cNvPr id="3" name="Subtitle 2">
            <a:extLst>
              <a:ext uri="{FF2B5EF4-FFF2-40B4-BE49-F238E27FC236}">
                <a16:creationId xmlns:a16="http://schemas.microsoft.com/office/drawing/2014/main" id="{9F5027AB-EF51-448A-86F7-B93ACEC16429}"/>
              </a:ext>
            </a:extLst>
          </p:cNvPr>
          <p:cNvSpPr>
            <a:spLocks noGrp="1"/>
          </p:cNvSpPr>
          <p:nvPr>
            <p:ph type="subTitle" idx="1"/>
          </p:nvPr>
        </p:nvSpPr>
        <p:spPr>
          <a:xfrm>
            <a:off x="432619" y="1735497"/>
            <a:ext cx="5165749" cy="4322999"/>
          </a:xfrm>
        </p:spPr>
        <p:txBody>
          <a:bodyPr>
            <a:noAutofit/>
          </a:bodyPr>
          <a:lstStyle/>
          <a:p>
            <a:r>
              <a:rPr lang="en-US" sz="4400" dirty="0">
                <a:solidFill>
                  <a:schemeClr val="accent3">
                    <a:lumMod val="20000"/>
                    <a:lumOff val="80000"/>
                  </a:schemeClr>
                </a:solidFill>
              </a:rPr>
              <a:t>No man has the right to determine what is human life.</a:t>
            </a:r>
          </a:p>
          <a:p>
            <a:endParaRPr lang="en-US" sz="200" dirty="0">
              <a:solidFill>
                <a:schemeClr val="accent3">
                  <a:lumMod val="20000"/>
                  <a:lumOff val="80000"/>
                </a:schemeClr>
              </a:solidFill>
            </a:endParaRPr>
          </a:p>
          <a:p>
            <a:endParaRPr lang="en-US" sz="200" dirty="0">
              <a:solidFill>
                <a:schemeClr val="accent3">
                  <a:lumMod val="20000"/>
                  <a:lumOff val="80000"/>
                </a:schemeClr>
              </a:solidFill>
            </a:endParaRPr>
          </a:p>
          <a:p>
            <a:r>
              <a:rPr lang="en-US" sz="4400" dirty="0">
                <a:solidFill>
                  <a:schemeClr val="accent3">
                    <a:lumMod val="20000"/>
                    <a:lumOff val="80000"/>
                  </a:schemeClr>
                </a:solidFill>
              </a:rPr>
              <a:t>No man has the right to take innocent human lives.</a:t>
            </a:r>
          </a:p>
        </p:txBody>
      </p:sp>
    </p:spTree>
    <p:extLst>
      <p:ext uri="{BB962C8B-B14F-4D97-AF65-F5344CB8AC3E}">
        <p14:creationId xmlns:p14="http://schemas.microsoft.com/office/powerpoint/2010/main" val="3727689787"/>
      </p:ext>
    </p:extLst>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8BEA-2DAF-4DA1-8ADB-4F2566E5E564}"/>
              </a:ext>
            </a:extLst>
          </p:cNvPr>
          <p:cNvSpPr>
            <a:spLocks noGrp="1"/>
          </p:cNvSpPr>
          <p:nvPr>
            <p:ph type="ctrTitle"/>
          </p:nvPr>
        </p:nvSpPr>
        <p:spPr>
          <a:xfrm>
            <a:off x="432620" y="482267"/>
            <a:ext cx="5165748" cy="1290550"/>
          </a:xfrm>
        </p:spPr>
        <p:txBody>
          <a:bodyPr anchor="t">
            <a:normAutofit/>
          </a:bodyPr>
          <a:lstStyle/>
          <a:p>
            <a:pPr>
              <a:lnSpc>
                <a:spcPct val="100000"/>
              </a:lnSpc>
            </a:pPr>
            <a:r>
              <a:rPr lang="en-US" dirty="0">
                <a:solidFill>
                  <a:schemeClr val="accent3">
                    <a:lumMod val="20000"/>
                    <a:lumOff val="80000"/>
                  </a:schemeClr>
                </a:solidFill>
                <a:latin typeface="Mervale Script" panose="03060506000000020000" pitchFamily="66" charset="0"/>
              </a:rPr>
              <a:t>Not Politics!</a:t>
            </a:r>
          </a:p>
        </p:txBody>
      </p:sp>
      <p:sp>
        <p:nvSpPr>
          <p:cNvPr id="3" name="Subtitle 2">
            <a:extLst>
              <a:ext uri="{FF2B5EF4-FFF2-40B4-BE49-F238E27FC236}">
                <a16:creationId xmlns:a16="http://schemas.microsoft.com/office/drawing/2014/main" id="{9F5027AB-EF51-448A-86F7-B93ACEC16429}"/>
              </a:ext>
            </a:extLst>
          </p:cNvPr>
          <p:cNvSpPr>
            <a:spLocks noGrp="1"/>
          </p:cNvSpPr>
          <p:nvPr>
            <p:ph type="subTitle" idx="1"/>
          </p:nvPr>
        </p:nvSpPr>
        <p:spPr>
          <a:xfrm>
            <a:off x="432619" y="1772817"/>
            <a:ext cx="5663381" cy="4116856"/>
          </a:xfrm>
        </p:spPr>
        <p:txBody>
          <a:bodyPr>
            <a:normAutofit/>
          </a:bodyPr>
          <a:lstStyle/>
          <a:p>
            <a:pPr marL="571500" indent="-571500" algn="l">
              <a:buFont typeface="Arial" panose="020B0604020202020204" pitchFamily="34" charset="0"/>
              <a:buChar char="•"/>
            </a:pPr>
            <a:r>
              <a:rPr lang="en-US" sz="4400" dirty="0">
                <a:solidFill>
                  <a:schemeClr val="accent3">
                    <a:lumMod val="20000"/>
                    <a:lumOff val="80000"/>
                  </a:schemeClr>
                </a:solidFill>
              </a:rPr>
              <a:t>The weak need peace &amp; comfort</a:t>
            </a:r>
          </a:p>
          <a:p>
            <a:pPr marL="571500" indent="-571500" algn="l">
              <a:buFont typeface="Arial" panose="020B0604020202020204" pitchFamily="34" charset="0"/>
              <a:buChar char="•"/>
            </a:pPr>
            <a:r>
              <a:rPr lang="en-US" sz="4400" dirty="0">
                <a:solidFill>
                  <a:schemeClr val="accent3">
                    <a:lumMod val="20000"/>
                    <a:lumOff val="80000"/>
                  </a:schemeClr>
                </a:solidFill>
              </a:rPr>
              <a:t>The ignorant need the truth</a:t>
            </a:r>
          </a:p>
          <a:p>
            <a:pPr marL="571500" indent="-571500" algn="l">
              <a:buFont typeface="Arial" panose="020B0604020202020204" pitchFamily="34" charset="0"/>
              <a:buChar char="•"/>
            </a:pPr>
            <a:r>
              <a:rPr lang="en-US" sz="4400" dirty="0">
                <a:solidFill>
                  <a:schemeClr val="accent3">
                    <a:lumMod val="20000"/>
                    <a:lumOff val="80000"/>
                  </a:schemeClr>
                </a:solidFill>
              </a:rPr>
              <a:t>The evil must be   met with good</a:t>
            </a:r>
          </a:p>
        </p:txBody>
      </p:sp>
    </p:spTree>
    <p:extLst>
      <p:ext uri="{BB962C8B-B14F-4D97-AF65-F5344CB8AC3E}">
        <p14:creationId xmlns:p14="http://schemas.microsoft.com/office/powerpoint/2010/main" val="427690226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8BEA-2DAF-4DA1-8ADB-4F2566E5E564}"/>
              </a:ext>
            </a:extLst>
          </p:cNvPr>
          <p:cNvSpPr>
            <a:spLocks noGrp="1"/>
          </p:cNvSpPr>
          <p:nvPr>
            <p:ph type="ctrTitle"/>
          </p:nvPr>
        </p:nvSpPr>
        <p:spPr>
          <a:xfrm>
            <a:off x="432620" y="482266"/>
            <a:ext cx="5165748" cy="2690142"/>
          </a:xfrm>
        </p:spPr>
        <p:txBody>
          <a:bodyPr anchor="t">
            <a:normAutofit/>
          </a:bodyPr>
          <a:lstStyle/>
          <a:p>
            <a:pPr>
              <a:lnSpc>
                <a:spcPct val="100000"/>
              </a:lnSpc>
            </a:pPr>
            <a:r>
              <a:rPr lang="en-US" sz="7200" dirty="0">
                <a:solidFill>
                  <a:schemeClr val="accent3">
                    <a:lumMod val="20000"/>
                    <a:lumOff val="80000"/>
                  </a:schemeClr>
                </a:solidFill>
                <a:latin typeface="Mervale Script" panose="03060506000000020000" pitchFamily="66" charset="0"/>
              </a:rPr>
              <a:t>The Unborn are Living Souls!</a:t>
            </a:r>
          </a:p>
        </p:txBody>
      </p:sp>
      <p:sp>
        <p:nvSpPr>
          <p:cNvPr id="3" name="Subtitle 2">
            <a:extLst>
              <a:ext uri="{FF2B5EF4-FFF2-40B4-BE49-F238E27FC236}">
                <a16:creationId xmlns:a16="http://schemas.microsoft.com/office/drawing/2014/main" id="{9F5027AB-EF51-448A-86F7-B93ACEC16429}"/>
              </a:ext>
            </a:extLst>
          </p:cNvPr>
          <p:cNvSpPr>
            <a:spLocks noGrp="1"/>
          </p:cNvSpPr>
          <p:nvPr>
            <p:ph type="subTitle" idx="1"/>
          </p:nvPr>
        </p:nvSpPr>
        <p:spPr>
          <a:xfrm>
            <a:off x="432619" y="3974841"/>
            <a:ext cx="5165749" cy="1324947"/>
          </a:xfrm>
        </p:spPr>
        <p:txBody>
          <a:bodyPr>
            <a:normAutofit/>
          </a:bodyPr>
          <a:lstStyle/>
          <a:p>
            <a:r>
              <a:rPr lang="en-US" sz="5400" dirty="0">
                <a:solidFill>
                  <a:schemeClr val="accent3">
                    <a:lumMod val="20000"/>
                    <a:lumOff val="80000"/>
                  </a:schemeClr>
                </a:solidFill>
              </a:rPr>
              <a:t>Science</a:t>
            </a:r>
          </a:p>
        </p:txBody>
      </p:sp>
    </p:spTree>
    <p:extLst>
      <p:ext uri="{BB962C8B-B14F-4D97-AF65-F5344CB8AC3E}">
        <p14:creationId xmlns:p14="http://schemas.microsoft.com/office/powerpoint/2010/main" val="257523520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56D02-5B41-4404-B84E-3F0216F9791C}"/>
              </a:ext>
            </a:extLst>
          </p:cNvPr>
          <p:cNvSpPr>
            <a:spLocks noGrp="1"/>
          </p:cNvSpPr>
          <p:nvPr>
            <p:ph type="title"/>
          </p:nvPr>
        </p:nvSpPr>
        <p:spPr>
          <a:xfrm>
            <a:off x="429208" y="271820"/>
            <a:ext cx="11364686" cy="1325563"/>
          </a:xfrm>
        </p:spPr>
        <p:txBody>
          <a:bodyPr>
            <a:normAutofit/>
          </a:bodyPr>
          <a:lstStyle/>
          <a:p>
            <a:r>
              <a:rPr lang="en-US" sz="6000" dirty="0">
                <a:solidFill>
                  <a:schemeClr val="accent3">
                    <a:lumMod val="20000"/>
                    <a:lumOff val="80000"/>
                  </a:schemeClr>
                </a:solidFill>
                <a:latin typeface="Mervale Script" panose="03060506000000020000" pitchFamily="66" charset="0"/>
              </a:rPr>
              <a:t>Roe V Wade and Viability</a:t>
            </a:r>
          </a:p>
        </p:txBody>
      </p:sp>
      <p:sp>
        <p:nvSpPr>
          <p:cNvPr id="3" name="Content Placeholder 2">
            <a:extLst>
              <a:ext uri="{FF2B5EF4-FFF2-40B4-BE49-F238E27FC236}">
                <a16:creationId xmlns:a16="http://schemas.microsoft.com/office/drawing/2014/main" id="{8BDD1765-AA40-4266-8020-E23CD71B09FF}"/>
              </a:ext>
            </a:extLst>
          </p:cNvPr>
          <p:cNvSpPr>
            <a:spLocks noGrp="1"/>
          </p:cNvSpPr>
          <p:nvPr>
            <p:ph idx="1"/>
          </p:nvPr>
        </p:nvSpPr>
        <p:spPr>
          <a:xfrm>
            <a:off x="429207" y="1750981"/>
            <a:ext cx="11364685" cy="4351338"/>
          </a:xfrm>
        </p:spPr>
        <p:txBody>
          <a:bodyPr>
            <a:normAutofit/>
          </a:bodyPr>
          <a:lstStyle/>
          <a:p>
            <a:pPr marL="392113" indent="-392113"/>
            <a:r>
              <a:rPr lang="en-US" sz="4400" dirty="0">
                <a:solidFill>
                  <a:schemeClr val="accent3">
                    <a:lumMod val="20000"/>
                    <a:lumOff val="80000"/>
                  </a:schemeClr>
                </a:solidFill>
              </a:rPr>
              <a:t>In 1973, the court based the “state’s interest” to be limited to the time where a fetus is considered viable (24-28 weeks, 3</a:t>
            </a:r>
            <a:r>
              <a:rPr lang="en-US" sz="4400" baseline="30000" dirty="0">
                <a:solidFill>
                  <a:schemeClr val="accent3">
                    <a:lumMod val="20000"/>
                    <a:lumOff val="80000"/>
                  </a:schemeClr>
                </a:solidFill>
              </a:rPr>
              <a:t>rd</a:t>
            </a:r>
            <a:r>
              <a:rPr lang="en-US" sz="4400" dirty="0">
                <a:solidFill>
                  <a:schemeClr val="accent3">
                    <a:lumMod val="20000"/>
                    <a:lumOff val="80000"/>
                  </a:schemeClr>
                </a:solidFill>
              </a:rPr>
              <a:t> trimester)</a:t>
            </a:r>
          </a:p>
          <a:p>
            <a:pPr marL="392113" indent="-392113"/>
            <a:r>
              <a:rPr lang="en-US" sz="4400" dirty="0">
                <a:solidFill>
                  <a:schemeClr val="accent3">
                    <a:lumMod val="20000"/>
                    <a:lumOff val="80000"/>
                  </a:schemeClr>
                </a:solidFill>
              </a:rPr>
              <a:t>Today, 22 weeks (25%), 26 weeks (90%) survive</a:t>
            </a:r>
          </a:p>
          <a:p>
            <a:pPr marL="392113" indent="-392113"/>
            <a:r>
              <a:rPr lang="en-US" sz="4400" dirty="0">
                <a:solidFill>
                  <a:schemeClr val="accent3">
                    <a:lumMod val="20000"/>
                    <a:lumOff val="80000"/>
                  </a:schemeClr>
                </a:solidFill>
              </a:rPr>
              <a:t>Question:  Is viability a legitimate way to distinguish between life and “potential life”?</a:t>
            </a:r>
          </a:p>
        </p:txBody>
      </p:sp>
    </p:spTree>
    <p:extLst>
      <p:ext uri="{BB962C8B-B14F-4D97-AF65-F5344CB8AC3E}">
        <p14:creationId xmlns:p14="http://schemas.microsoft.com/office/powerpoint/2010/main" val="3986025776"/>
      </p:ext>
    </p:ext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56D02-5B41-4404-B84E-3F0216F9791C}"/>
              </a:ext>
            </a:extLst>
          </p:cNvPr>
          <p:cNvSpPr>
            <a:spLocks noGrp="1"/>
          </p:cNvSpPr>
          <p:nvPr>
            <p:ph type="title"/>
          </p:nvPr>
        </p:nvSpPr>
        <p:spPr>
          <a:xfrm>
            <a:off x="429208" y="271820"/>
            <a:ext cx="11364686" cy="1325563"/>
          </a:xfrm>
        </p:spPr>
        <p:txBody>
          <a:bodyPr>
            <a:normAutofit/>
          </a:bodyPr>
          <a:lstStyle/>
          <a:p>
            <a:r>
              <a:rPr lang="en-US" sz="6000" dirty="0">
                <a:solidFill>
                  <a:schemeClr val="accent3">
                    <a:lumMod val="20000"/>
                    <a:lumOff val="80000"/>
                  </a:schemeClr>
                </a:solidFill>
                <a:latin typeface="Mervale Script" panose="03060506000000020000" pitchFamily="66" charset="0"/>
              </a:rPr>
              <a:t>The unborn at 16 weeks gestation</a:t>
            </a:r>
          </a:p>
        </p:txBody>
      </p:sp>
      <p:sp>
        <p:nvSpPr>
          <p:cNvPr id="3" name="Content Placeholder 2">
            <a:extLst>
              <a:ext uri="{FF2B5EF4-FFF2-40B4-BE49-F238E27FC236}">
                <a16:creationId xmlns:a16="http://schemas.microsoft.com/office/drawing/2014/main" id="{8BDD1765-AA40-4266-8020-E23CD71B09FF}"/>
              </a:ext>
            </a:extLst>
          </p:cNvPr>
          <p:cNvSpPr>
            <a:spLocks noGrp="1"/>
          </p:cNvSpPr>
          <p:nvPr>
            <p:ph idx="1"/>
          </p:nvPr>
        </p:nvSpPr>
        <p:spPr>
          <a:xfrm>
            <a:off x="429208" y="1713659"/>
            <a:ext cx="11607282" cy="4667250"/>
          </a:xfrm>
        </p:spPr>
        <p:txBody>
          <a:bodyPr>
            <a:normAutofit/>
          </a:bodyPr>
          <a:lstStyle/>
          <a:p>
            <a:pPr marL="392113" indent="-392113"/>
            <a:r>
              <a:rPr lang="en-US" sz="4400" dirty="0">
                <a:solidFill>
                  <a:schemeClr val="accent3">
                    <a:lumMod val="20000"/>
                    <a:lumOff val="80000"/>
                  </a:schemeClr>
                </a:solidFill>
              </a:rPr>
              <a:t>Body fully formed with fingers and toes</a:t>
            </a:r>
          </a:p>
          <a:p>
            <a:pPr marL="392113" indent="-392113"/>
            <a:r>
              <a:rPr lang="en-US" sz="4400" dirty="0">
                <a:solidFill>
                  <a:schemeClr val="accent3">
                    <a:lumMod val="20000"/>
                    <a:lumOff val="80000"/>
                  </a:schemeClr>
                </a:solidFill>
              </a:rPr>
              <a:t>Unborn moves, sucks it’s thumb, kicks</a:t>
            </a:r>
          </a:p>
          <a:p>
            <a:pPr marL="392113" indent="-392113"/>
            <a:r>
              <a:rPr lang="en-US" sz="4400" dirty="0">
                <a:solidFill>
                  <a:schemeClr val="accent3">
                    <a:lumMod val="20000"/>
                    <a:lumOff val="80000"/>
                  </a:schemeClr>
                </a:solidFill>
              </a:rPr>
              <a:t>Unborn inhales and exhales fluid in lungs</a:t>
            </a:r>
          </a:p>
          <a:p>
            <a:pPr marL="392113" indent="-392113"/>
            <a:r>
              <a:rPr lang="en-US" sz="4400" dirty="0">
                <a:solidFill>
                  <a:schemeClr val="accent3">
                    <a:lumMod val="20000"/>
                    <a:lumOff val="80000"/>
                  </a:schemeClr>
                </a:solidFill>
              </a:rPr>
              <a:t>Unborn can blink eyelids</a:t>
            </a:r>
          </a:p>
          <a:p>
            <a:pPr marL="392113" indent="-392113"/>
            <a:r>
              <a:rPr lang="en-US" sz="4400" dirty="0">
                <a:solidFill>
                  <a:schemeClr val="accent3">
                    <a:lumMod val="20000"/>
                    <a:lumOff val="80000"/>
                  </a:schemeClr>
                </a:solidFill>
              </a:rPr>
              <a:t>Genitals formed, (girl: uterus &amp; ovaries in place)</a:t>
            </a:r>
          </a:p>
          <a:p>
            <a:pPr marL="392113" indent="-392113"/>
            <a:r>
              <a:rPr lang="en-US" sz="4400" dirty="0">
                <a:solidFill>
                  <a:schemeClr val="accent3">
                    <a:lumMod val="20000"/>
                    <a:lumOff val="80000"/>
                  </a:schemeClr>
                </a:solidFill>
              </a:rPr>
              <a:t>Purposeful movement seen among twins</a:t>
            </a:r>
          </a:p>
        </p:txBody>
      </p:sp>
    </p:spTree>
    <p:extLst>
      <p:ext uri="{BB962C8B-B14F-4D97-AF65-F5344CB8AC3E}">
        <p14:creationId xmlns:p14="http://schemas.microsoft.com/office/powerpoint/2010/main" val="3637037155"/>
      </p:ext>
    </p:ext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56D02-5B41-4404-B84E-3F0216F9791C}"/>
              </a:ext>
            </a:extLst>
          </p:cNvPr>
          <p:cNvSpPr>
            <a:spLocks noGrp="1"/>
          </p:cNvSpPr>
          <p:nvPr>
            <p:ph type="title"/>
          </p:nvPr>
        </p:nvSpPr>
        <p:spPr>
          <a:xfrm>
            <a:off x="429208" y="271820"/>
            <a:ext cx="11364686" cy="1325563"/>
          </a:xfrm>
        </p:spPr>
        <p:txBody>
          <a:bodyPr>
            <a:normAutofit/>
          </a:bodyPr>
          <a:lstStyle/>
          <a:p>
            <a:r>
              <a:rPr lang="en-US" sz="6000" dirty="0">
                <a:solidFill>
                  <a:schemeClr val="accent3">
                    <a:lumMod val="20000"/>
                    <a:lumOff val="80000"/>
                  </a:schemeClr>
                </a:solidFill>
                <a:latin typeface="Mervale Script" panose="03060506000000020000" pitchFamily="66" charset="0"/>
              </a:rPr>
              <a:t>Viability – Inside and Outside the womb</a:t>
            </a:r>
          </a:p>
        </p:txBody>
      </p:sp>
      <p:sp>
        <p:nvSpPr>
          <p:cNvPr id="3" name="Content Placeholder 2">
            <a:extLst>
              <a:ext uri="{FF2B5EF4-FFF2-40B4-BE49-F238E27FC236}">
                <a16:creationId xmlns:a16="http://schemas.microsoft.com/office/drawing/2014/main" id="{8BDD1765-AA40-4266-8020-E23CD71B09FF}"/>
              </a:ext>
            </a:extLst>
          </p:cNvPr>
          <p:cNvSpPr>
            <a:spLocks noGrp="1"/>
          </p:cNvSpPr>
          <p:nvPr>
            <p:ph idx="1"/>
          </p:nvPr>
        </p:nvSpPr>
        <p:spPr>
          <a:xfrm>
            <a:off x="429208" y="1713659"/>
            <a:ext cx="11607282" cy="4667250"/>
          </a:xfrm>
        </p:spPr>
        <p:txBody>
          <a:bodyPr>
            <a:normAutofit/>
          </a:bodyPr>
          <a:lstStyle/>
          <a:p>
            <a:pPr marL="392113" indent="-392113"/>
            <a:r>
              <a:rPr lang="en-US" sz="4400" dirty="0">
                <a:solidFill>
                  <a:schemeClr val="accent3">
                    <a:lumMod val="20000"/>
                    <a:lumOff val="80000"/>
                  </a:schemeClr>
                </a:solidFill>
              </a:rPr>
              <a:t>Alive; capable of living, developing, or reproducing; 2) Able to </a:t>
            </a:r>
            <a:r>
              <a:rPr lang="en-US" sz="4400" dirty="0">
                <a:solidFill>
                  <a:srgbClr val="FFFF00"/>
                </a:solidFill>
              </a:rPr>
              <a:t>live on its own </a:t>
            </a:r>
            <a:r>
              <a:rPr lang="en-US" sz="4400" dirty="0">
                <a:solidFill>
                  <a:schemeClr val="accent3">
                    <a:lumMod val="20000"/>
                    <a:lumOff val="80000"/>
                  </a:schemeClr>
                </a:solidFill>
              </a:rPr>
              <a:t>or outside the uterus, used of an embryo, fetus or newborn</a:t>
            </a:r>
          </a:p>
          <a:p>
            <a:pPr marL="392113" indent="-392113"/>
            <a:r>
              <a:rPr lang="en-US" sz="4400" dirty="0">
                <a:solidFill>
                  <a:schemeClr val="accent3">
                    <a:lumMod val="20000"/>
                    <a:lumOff val="80000"/>
                  </a:schemeClr>
                </a:solidFill>
              </a:rPr>
              <a:t>The womb is an aid to sustain life.  Why distinguish between it, and other aids that are necessary to sustain life?  (life VS potential?)</a:t>
            </a:r>
          </a:p>
        </p:txBody>
      </p:sp>
    </p:spTree>
    <p:extLst>
      <p:ext uri="{BB962C8B-B14F-4D97-AF65-F5344CB8AC3E}">
        <p14:creationId xmlns:p14="http://schemas.microsoft.com/office/powerpoint/2010/main" val="3444363845"/>
      </p:ext>
    </p:ext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8BEA-2DAF-4DA1-8ADB-4F2566E5E564}"/>
              </a:ext>
            </a:extLst>
          </p:cNvPr>
          <p:cNvSpPr>
            <a:spLocks noGrp="1"/>
          </p:cNvSpPr>
          <p:nvPr>
            <p:ph type="ctrTitle"/>
          </p:nvPr>
        </p:nvSpPr>
        <p:spPr>
          <a:xfrm>
            <a:off x="432620" y="482266"/>
            <a:ext cx="5165748" cy="2690142"/>
          </a:xfrm>
        </p:spPr>
        <p:txBody>
          <a:bodyPr anchor="t">
            <a:normAutofit/>
          </a:bodyPr>
          <a:lstStyle/>
          <a:p>
            <a:pPr>
              <a:lnSpc>
                <a:spcPct val="100000"/>
              </a:lnSpc>
            </a:pPr>
            <a:r>
              <a:rPr lang="en-US" sz="7200" dirty="0">
                <a:solidFill>
                  <a:schemeClr val="accent3">
                    <a:lumMod val="20000"/>
                    <a:lumOff val="80000"/>
                  </a:schemeClr>
                </a:solidFill>
                <a:latin typeface="Mervale Script" panose="03060506000000020000" pitchFamily="66" charset="0"/>
              </a:rPr>
              <a:t>The Unborn are Living Souls!</a:t>
            </a:r>
          </a:p>
        </p:txBody>
      </p:sp>
      <p:sp>
        <p:nvSpPr>
          <p:cNvPr id="3" name="Subtitle 2">
            <a:extLst>
              <a:ext uri="{FF2B5EF4-FFF2-40B4-BE49-F238E27FC236}">
                <a16:creationId xmlns:a16="http://schemas.microsoft.com/office/drawing/2014/main" id="{9F5027AB-EF51-448A-86F7-B93ACEC16429}"/>
              </a:ext>
            </a:extLst>
          </p:cNvPr>
          <p:cNvSpPr>
            <a:spLocks noGrp="1"/>
          </p:cNvSpPr>
          <p:nvPr>
            <p:ph type="subTitle" idx="1"/>
          </p:nvPr>
        </p:nvSpPr>
        <p:spPr>
          <a:xfrm>
            <a:off x="432619" y="3974841"/>
            <a:ext cx="5165749" cy="1324947"/>
          </a:xfrm>
        </p:spPr>
        <p:txBody>
          <a:bodyPr>
            <a:normAutofit/>
          </a:bodyPr>
          <a:lstStyle/>
          <a:p>
            <a:r>
              <a:rPr lang="en-US" sz="5400" dirty="0">
                <a:solidFill>
                  <a:schemeClr val="accent3">
                    <a:lumMod val="20000"/>
                    <a:lumOff val="80000"/>
                  </a:schemeClr>
                </a:solidFill>
              </a:rPr>
              <a:t>Logic</a:t>
            </a:r>
          </a:p>
        </p:txBody>
      </p:sp>
    </p:spTree>
    <p:extLst>
      <p:ext uri="{BB962C8B-B14F-4D97-AF65-F5344CB8AC3E}">
        <p14:creationId xmlns:p14="http://schemas.microsoft.com/office/powerpoint/2010/main" val="415904030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56D02-5B41-4404-B84E-3F0216F9791C}"/>
              </a:ext>
            </a:extLst>
          </p:cNvPr>
          <p:cNvSpPr>
            <a:spLocks noGrp="1"/>
          </p:cNvSpPr>
          <p:nvPr>
            <p:ph type="title"/>
          </p:nvPr>
        </p:nvSpPr>
        <p:spPr>
          <a:xfrm>
            <a:off x="429208" y="271820"/>
            <a:ext cx="11364686" cy="1325563"/>
          </a:xfrm>
        </p:spPr>
        <p:txBody>
          <a:bodyPr>
            <a:normAutofit/>
          </a:bodyPr>
          <a:lstStyle/>
          <a:p>
            <a:r>
              <a:rPr lang="en-US" sz="6000" dirty="0">
                <a:solidFill>
                  <a:schemeClr val="accent3">
                    <a:lumMod val="20000"/>
                    <a:lumOff val="80000"/>
                  </a:schemeClr>
                </a:solidFill>
                <a:latin typeface="Mervale Script" panose="03060506000000020000" pitchFamily="66" charset="0"/>
              </a:rPr>
              <a:t>What happens at conception?</a:t>
            </a:r>
          </a:p>
        </p:txBody>
      </p:sp>
      <p:sp>
        <p:nvSpPr>
          <p:cNvPr id="3" name="Content Placeholder 2">
            <a:extLst>
              <a:ext uri="{FF2B5EF4-FFF2-40B4-BE49-F238E27FC236}">
                <a16:creationId xmlns:a16="http://schemas.microsoft.com/office/drawing/2014/main" id="{8BDD1765-AA40-4266-8020-E23CD71B09FF}"/>
              </a:ext>
            </a:extLst>
          </p:cNvPr>
          <p:cNvSpPr>
            <a:spLocks noGrp="1"/>
          </p:cNvSpPr>
          <p:nvPr>
            <p:ph idx="1"/>
          </p:nvPr>
        </p:nvSpPr>
        <p:spPr>
          <a:xfrm>
            <a:off x="429207" y="1750981"/>
            <a:ext cx="11364685" cy="4351338"/>
          </a:xfrm>
        </p:spPr>
        <p:txBody>
          <a:bodyPr>
            <a:normAutofit/>
          </a:bodyPr>
          <a:lstStyle/>
          <a:p>
            <a:pPr marL="392113" indent="-392113"/>
            <a:r>
              <a:rPr lang="en-US" sz="4400" dirty="0">
                <a:solidFill>
                  <a:schemeClr val="accent3">
                    <a:lumMod val="20000"/>
                    <a:lumOff val="80000"/>
                  </a:schemeClr>
                </a:solidFill>
              </a:rPr>
              <a:t>At the instant of fertilization, your baby’s genes and sex are set.</a:t>
            </a:r>
          </a:p>
          <a:p>
            <a:pPr marL="392113" indent="-392113"/>
            <a:r>
              <a:rPr lang="en-US" sz="4400" dirty="0">
                <a:solidFill>
                  <a:schemeClr val="accent3">
                    <a:lumMod val="20000"/>
                    <a:lumOff val="80000"/>
                  </a:schemeClr>
                </a:solidFill>
              </a:rPr>
              <a:t>The zygote (fertilized egg) begins to divide rapidly and exponentially into many cells.</a:t>
            </a:r>
          </a:p>
          <a:p>
            <a:pPr marL="392113" indent="-392113"/>
            <a:r>
              <a:rPr lang="en-US" sz="4400" dirty="0">
                <a:solidFill>
                  <a:schemeClr val="accent3">
                    <a:lumMod val="20000"/>
                    <a:lumOff val="80000"/>
                  </a:schemeClr>
                </a:solidFill>
              </a:rPr>
              <a:t>By the end of four days, the zygote implants into the wall of the uterus.</a:t>
            </a:r>
          </a:p>
        </p:txBody>
      </p:sp>
    </p:spTree>
    <p:extLst>
      <p:ext uri="{BB962C8B-B14F-4D97-AF65-F5344CB8AC3E}">
        <p14:creationId xmlns:p14="http://schemas.microsoft.com/office/powerpoint/2010/main" val="3800969672"/>
      </p:ext>
    </p:ext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8BEA-2DAF-4DA1-8ADB-4F2566E5E564}"/>
              </a:ext>
            </a:extLst>
          </p:cNvPr>
          <p:cNvSpPr>
            <a:spLocks noGrp="1"/>
          </p:cNvSpPr>
          <p:nvPr>
            <p:ph type="ctrTitle"/>
          </p:nvPr>
        </p:nvSpPr>
        <p:spPr>
          <a:xfrm>
            <a:off x="432620" y="482266"/>
            <a:ext cx="5165748" cy="2690142"/>
          </a:xfrm>
        </p:spPr>
        <p:txBody>
          <a:bodyPr anchor="t">
            <a:normAutofit/>
          </a:bodyPr>
          <a:lstStyle/>
          <a:p>
            <a:pPr>
              <a:lnSpc>
                <a:spcPct val="100000"/>
              </a:lnSpc>
            </a:pPr>
            <a:r>
              <a:rPr lang="en-US" sz="7200" dirty="0">
                <a:solidFill>
                  <a:schemeClr val="accent3">
                    <a:lumMod val="20000"/>
                    <a:lumOff val="80000"/>
                  </a:schemeClr>
                </a:solidFill>
                <a:latin typeface="Mervale Script" panose="03060506000000020000" pitchFamily="66" charset="0"/>
              </a:rPr>
              <a:t>The Unborn are Living Souls!</a:t>
            </a:r>
          </a:p>
        </p:txBody>
      </p:sp>
      <p:sp>
        <p:nvSpPr>
          <p:cNvPr id="3" name="Subtitle 2">
            <a:extLst>
              <a:ext uri="{FF2B5EF4-FFF2-40B4-BE49-F238E27FC236}">
                <a16:creationId xmlns:a16="http://schemas.microsoft.com/office/drawing/2014/main" id="{9F5027AB-EF51-448A-86F7-B93ACEC16429}"/>
              </a:ext>
            </a:extLst>
          </p:cNvPr>
          <p:cNvSpPr>
            <a:spLocks noGrp="1"/>
          </p:cNvSpPr>
          <p:nvPr>
            <p:ph type="subTitle" idx="1"/>
          </p:nvPr>
        </p:nvSpPr>
        <p:spPr>
          <a:xfrm>
            <a:off x="432619" y="3974841"/>
            <a:ext cx="5165749" cy="1324947"/>
          </a:xfrm>
        </p:spPr>
        <p:txBody>
          <a:bodyPr>
            <a:normAutofit/>
          </a:bodyPr>
          <a:lstStyle/>
          <a:p>
            <a:r>
              <a:rPr lang="en-US" sz="5400" dirty="0">
                <a:solidFill>
                  <a:schemeClr val="accent3">
                    <a:lumMod val="20000"/>
                    <a:lumOff val="80000"/>
                  </a:schemeClr>
                </a:solidFill>
              </a:rPr>
              <a:t>Inspiration</a:t>
            </a:r>
          </a:p>
        </p:txBody>
      </p:sp>
    </p:spTree>
    <p:extLst>
      <p:ext uri="{BB962C8B-B14F-4D97-AF65-F5344CB8AC3E}">
        <p14:creationId xmlns:p14="http://schemas.microsoft.com/office/powerpoint/2010/main" val="351455526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TotalTime>
  <Words>3093</Words>
  <Application>Microsoft Office PowerPoint</Application>
  <PresentationFormat>Widescreen</PresentationFormat>
  <Paragraphs>161</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Mervale Script</vt:lpstr>
      <vt:lpstr>Office Theme</vt:lpstr>
      <vt:lpstr>A Christian’s View of the Unborn</vt:lpstr>
      <vt:lpstr>Not Politics!</vt:lpstr>
      <vt:lpstr>The Unborn are Living Souls!</vt:lpstr>
      <vt:lpstr>Roe V Wade and Viability</vt:lpstr>
      <vt:lpstr>The unborn at 16 weeks gestation</vt:lpstr>
      <vt:lpstr>Viability – Inside and Outside the womb</vt:lpstr>
      <vt:lpstr>The Unborn are Living Souls!</vt:lpstr>
      <vt:lpstr>What happens at conception?</vt:lpstr>
      <vt:lpstr>The Unborn are Living Souls!</vt:lpstr>
      <vt:lpstr>What does the Bible say about the Unborn?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Christian’s View of the Unborn</dc:title>
  <dc:creator>Stan Cox</dc:creator>
  <cp:lastModifiedBy>Stan Cox</cp:lastModifiedBy>
  <cp:revision>34</cp:revision>
  <dcterms:created xsi:type="dcterms:W3CDTF">2018-10-19T18:39:26Z</dcterms:created>
  <dcterms:modified xsi:type="dcterms:W3CDTF">2018-10-20T03:25:49Z</dcterms:modified>
</cp:coreProperties>
</file>